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56" r:id="rId5"/>
    <p:sldId id="287" r:id="rId6"/>
    <p:sldId id="288" r:id="rId7"/>
    <p:sldId id="289" r:id="rId8"/>
    <p:sldId id="291" r:id="rId9"/>
    <p:sldId id="293" r:id="rId10"/>
    <p:sldId id="294" r:id="rId11"/>
    <p:sldId id="297" r:id="rId12"/>
    <p:sldId id="282" r:id="rId13"/>
    <p:sldId id="301" r:id="rId14"/>
    <p:sldId id="298" r:id="rId15"/>
    <p:sldId id="299" r:id="rId16"/>
    <p:sldId id="300" r:id="rId17"/>
    <p:sldId id="302" r:id="rId18"/>
    <p:sldId id="303" r:id="rId19"/>
    <p:sldId id="304" r:id="rId20"/>
    <p:sldId id="305" r:id="rId21"/>
    <p:sldId id="285" r:id="rId22"/>
    <p:sldId id="28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69" d="100"/>
          <a:sy n="69" d="100"/>
        </p:scale>
        <p:origin x="56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slide" Target="slides/slide14.xml" /><Relationship Id="rId26" Type="http://schemas.openxmlformats.org/officeDocument/2006/relationships/viewProps" Target="viewProps.xml" /><Relationship Id="rId3" Type="http://schemas.openxmlformats.org/officeDocument/2006/relationships/customXml" Target="../customXml/item3.xml" /><Relationship Id="rId21" Type="http://schemas.openxmlformats.org/officeDocument/2006/relationships/slide" Target="slides/slide17.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slide" Target="slides/slide13.xml" /><Relationship Id="rId25" Type="http://schemas.openxmlformats.org/officeDocument/2006/relationships/presProps" Target="presProps.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slide" Target="slides/slide16.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24" Type="http://schemas.openxmlformats.org/officeDocument/2006/relationships/notesMaster" Target="notesMasters/notesMaster1.xml" /><Relationship Id="rId5" Type="http://schemas.openxmlformats.org/officeDocument/2006/relationships/slide" Target="slides/slide1.xml" /><Relationship Id="rId15" Type="http://schemas.openxmlformats.org/officeDocument/2006/relationships/slide" Target="slides/slide11.xml" /><Relationship Id="rId23" Type="http://schemas.openxmlformats.org/officeDocument/2006/relationships/slide" Target="slides/slide19.xml" /><Relationship Id="rId28" Type="http://schemas.openxmlformats.org/officeDocument/2006/relationships/tableStyles" Target="tableStyles.xml" /><Relationship Id="rId10" Type="http://schemas.openxmlformats.org/officeDocument/2006/relationships/slide" Target="slides/slide6.xml" /><Relationship Id="rId19" Type="http://schemas.openxmlformats.org/officeDocument/2006/relationships/slide" Target="slides/slide15.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 Id="rId22" Type="http://schemas.openxmlformats.org/officeDocument/2006/relationships/slide" Target="slides/slide18.xml" /><Relationship Id="rId27"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697C81-EB12-4E22-BD08-C8E61A45DE73}" type="datetimeFigureOut">
              <a:rPr lang="en-GB" smtClean="0"/>
              <a:t>07/10/2023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9F04DB-B6A4-49A9-8565-4FEE612305BC}" type="slidenum">
              <a:rPr lang="en-GB" smtClean="0"/>
              <a:t>‹#›</a:t>
            </a:fld>
            <a:endParaRPr lang="en-GB"/>
          </a:p>
        </p:txBody>
      </p:sp>
    </p:spTree>
    <p:extLst>
      <p:ext uri="{BB962C8B-B14F-4D97-AF65-F5344CB8AC3E}">
        <p14:creationId xmlns:p14="http://schemas.microsoft.com/office/powerpoint/2010/main" val="3714912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4A9A0-FC99-62FE-27FD-7F35ABF68B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CB22F62-72AD-897A-D503-7DC3C16DBD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F1DF054-8CAF-ACC9-9B62-774FACDB5326}"/>
              </a:ext>
            </a:extLst>
          </p:cNvPr>
          <p:cNvSpPr>
            <a:spLocks noGrp="1"/>
          </p:cNvSpPr>
          <p:nvPr>
            <p:ph type="dt" sz="half" idx="10"/>
          </p:nvPr>
        </p:nvSpPr>
        <p:spPr/>
        <p:txBody>
          <a:bodyPr/>
          <a:lstStyle/>
          <a:p>
            <a:fld id="{91664FE3-1100-4ADF-BF35-E8A75BA0082D}" type="datetime1">
              <a:rPr lang="en-GB" smtClean="0"/>
              <a:t>07/10/2023</a:t>
            </a:fld>
            <a:endParaRPr lang="en-GB"/>
          </a:p>
        </p:txBody>
      </p:sp>
      <p:sp>
        <p:nvSpPr>
          <p:cNvPr id="5" name="Footer Placeholder 4">
            <a:extLst>
              <a:ext uri="{FF2B5EF4-FFF2-40B4-BE49-F238E27FC236}">
                <a16:creationId xmlns:a16="http://schemas.microsoft.com/office/drawing/2014/main" id="{86AC92A4-6B86-9E90-98FC-86601FC02C92}"/>
              </a:ext>
            </a:extLst>
          </p:cNvPr>
          <p:cNvSpPr>
            <a:spLocks noGrp="1"/>
          </p:cNvSpPr>
          <p:nvPr>
            <p:ph type="ftr" sz="quarter" idx="11"/>
          </p:nvPr>
        </p:nvSpPr>
        <p:spPr/>
        <p:txBody>
          <a:bodyPr/>
          <a:lstStyle/>
          <a:p>
            <a:r>
              <a:rPr lang="en-GB"/>
              <a:t>chevening.org                                                         #GoPlacesWithChevening</a:t>
            </a:r>
          </a:p>
        </p:txBody>
      </p:sp>
      <p:sp>
        <p:nvSpPr>
          <p:cNvPr id="6" name="Slide Number Placeholder 5">
            <a:extLst>
              <a:ext uri="{FF2B5EF4-FFF2-40B4-BE49-F238E27FC236}">
                <a16:creationId xmlns:a16="http://schemas.microsoft.com/office/drawing/2014/main" id="{7202AA2B-DD98-4785-4733-3738D7DD46B9}"/>
              </a:ext>
            </a:extLst>
          </p:cNvPr>
          <p:cNvSpPr>
            <a:spLocks noGrp="1"/>
          </p:cNvSpPr>
          <p:nvPr>
            <p:ph type="sldNum" sz="quarter" idx="12"/>
          </p:nvPr>
        </p:nvSpPr>
        <p:spPr/>
        <p:txBody>
          <a:bodyPr/>
          <a:lstStyle/>
          <a:p>
            <a:fld id="{163A30D2-8792-4D31-B25F-3FD4D9A818B4}" type="slidenum">
              <a:rPr lang="en-GB" smtClean="0"/>
              <a:t>‹#›</a:t>
            </a:fld>
            <a:endParaRPr lang="en-GB"/>
          </a:p>
        </p:txBody>
      </p:sp>
    </p:spTree>
    <p:extLst>
      <p:ext uri="{BB962C8B-B14F-4D97-AF65-F5344CB8AC3E}">
        <p14:creationId xmlns:p14="http://schemas.microsoft.com/office/powerpoint/2010/main" val="1635791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AA4D6-B640-A62C-B1DA-47255789018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C7EB6E5-06B1-4BE6-AADD-9A098192545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C831FE7-42A7-DD2B-D167-2E449233F719}"/>
              </a:ext>
            </a:extLst>
          </p:cNvPr>
          <p:cNvSpPr>
            <a:spLocks noGrp="1"/>
          </p:cNvSpPr>
          <p:nvPr>
            <p:ph type="dt" sz="half" idx="10"/>
          </p:nvPr>
        </p:nvSpPr>
        <p:spPr/>
        <p:txBody>
          <a:bodyPr/>
          <a:lstStyle/>
          <a:p>
            <a:fld id="{F31DF510-602C-4DA9-A7F4-B707B287037F}" type="datetime1">
              <a:rPr lang="en-GB" smtClean="0"/>
              <a:t>07/10/2023</a:t>
            </a:fld>
            <a:endParaRPr lang="en-GB"/>
          </a:p>
        </p:txBody>
      </p:sp>
      <p:sp>
        <p:nvSpPr>
          <p:cNvPr id="5" name="Footer Placeholder 4">
            <a:extLst>
              <a:ext uri="{FF2B5EF4-FFF2-40B4-BE49-F238E27FC236}">
                <a16:creationId xmlns:a16="http://schemas.microsoft.com/office/drawing/2014/main" id="{52F578E4-F24F-7214-9A5C-671563FC0997}"/>
              </a:ext>
            </a:extLst>
          </p:cNvPr>
          <p:cNvSpPr>
            <a:spLocks noGrp="1"/>
          </p:cNvSpPr>
          <p:nvPr>
            <p:ph type="ftr" sz="quarter" idx="11"/>
          </p:nvPr>
        </p:nvSpPr>
        <p:spPr/>
        <p:txBody>
          <a:bodyPr/>
          <a:lstStyle/>
          <a:p>
            <a:r>
              <a:rPr lang="en-GB"/>
              <a:t>chevening.org                                                         #GoPlacesWithChevening</a:t>
            </a:r>
          </a:p>
        </p:txBody>
      </p:sp>
      <p:sp>
        <p:nvSpPr>
          <p:cNvPr id="6" name="Slide Number Placeholder 5">
            <a:extLst>
              <a:ext uri="{FF2B5EF4-FFF2-40B4-BE49-F238E27FC236}">
                <a16:creationId xmlns:a16="http://schemas.microsoft.com/office/drawing/2014/main" id="{41EBE2F4-28A4-E880-3003-1720B7B9FB7F}"/>
              </a:ext>
            </a:extLst>
          </p:cNvPr>
          <p:cNvSpPr>
            <a:spLocks noGrp="1"/>
          </p:cNvSpPr>
          <p:nvPr>
            <p:ph type="sldNum" sz="quarter" idx="12"/>
          </p:nvPr>
        </p:nvSpPr>
        <p:spPr/>
        <p:txBody>
          <a:bodyPr/>
          <a:lstStyle/>
          <a:p>
            <a:fld id="{163A30D2-8792-4D31-B25F-3FD4D9A818B4}" type="slidenum">
              <a:rPr lang="en-GB" smtClean="0"/>
              <a:t>‹#›</a:t>
            </a:fld>
            <a:endParaRPr lang="en-GB"/>
          </a:p>
        </p:txBody>
      </p:sp>
    </p:spTree>
    <p:extLst>
      <p:ext uri="{BB962C8B-B14F-4D97-AF65-F5344CB8AC3E}">
        <p14:creationId xmlns:p14="http://schemas.microsoft.com/office/powerpoint/2010/main" val="2356325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D3976C-9770-A1DB-4882-13C33B81DB4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CF402FF-8058-A82B-CC01-179A0698B1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B7DA18-3EAA-3764-A4D9-1B845956296D}"/>
              </a:ext>
            </a:extLst>
          </p:cNvPr>
          <p:cNvSpPr>
            <a:spLocks noGrp="1"/>
          </p:cNvSpPr>
          <p:nvPr>
            <p:ph type="dt" sz="half" idx="10"/>
          </p:nvPr>
        </p:nvSpPr>
        <p:spPr/>
        <p:txBody>
          <a:bodyPr/>
          <a:lstStyle/>
          <a:p>
            <a:fld id="{6FF69A25-E9C6-4A06-BDF3-1EB660DD16DC}" type="datetime1">
              <a:rPr lang="en-GB" smtClean="0"/>
              <a:t>07/10/2023</a:t>
            </a:fld>
            <a:endParaRPr lang="en-GB"/>
          </a:p>
        </p:txBody>
      </p:sp>
      <p:sp>
        <p:nvSpPr>
          <p:cNvPr id="5" name="Footer Placeholder 4">
            <a:extLst>
              <a:ext uri="{FF2B5EF4-FFF2-40B4-BE49-F238E27FC236}">
                <a16:creationId xmlns:a16="http://schemas.microsoft.com/office/drawing/2014/main" id="{10DDC687-BA77-FD3D-33FF-C0025B07D518}"/>
              </a:ext>
            </a:extLst>
          </p:cNvPr>
          <p:cNvSpPr>
            <a:spLocks noGrp="1"/>
          </p:cNvSpPr>
          <p:nvPr>
            <p:ph type="ftr" sz="quarter" idx="11"/>
          </p:nvPr>
        </p:nvSpPr>
        <p:spPr/>
        <p:txBody>
          <a:bodyPr/>
          <a:lstStyle/>
          <a:p>
            <a:r>
              <a:rPr lang="en-GB"/>
              <a:t>chevening.org                                                         #GoPlacesWithChevening</a:t>
            </a:r>
          </a:p>
        </p:txBody>
      </p:sp>
      <p:sp>
        <p:nvSpPr>
          <p:cNvPr id="6" name="Slide Number Placeholder 5">
            <a:extLst>
              <a:ext uri="{FF2B5EF4-FFF2-40B4-BE49-F238E27FC236}">
                <a16:creationId xmlns:a16="http://schemas.microsoft.com/office/drawing/2014/main" id="{94176C7F-BA6C-F6F0-82FF-353C64CF59F3}"/>
              </a:ext>
            </a:extLst>
          </p:cNvPr>
          <p:cNvSpPr>
            <a:spLocks noGrp="1"/>
          </p:cNvSpPr>
          <p:nvPr>
            <p:ph type="sldNum" sz="quarter" idx="12"/>
          </p:nvPr>
        </p:nvSpPr>
        <p:spPr/>
        <p:txBody>
          <a:bodyPr/>
          <a:lstStyle/>
          <a:p>
            <a:fld id="{163A30D2-8792-4D31-B25F-3FD4D9A818B4}" type="slidenum">
              <a:rPr lang="en-GB" smtClean="0"/>
              <a:t>‹#›</a:t>
            </a:fld>
            <a:endParaRPr lang="en-GB"/>
          </a:p>
        </p:txBody>
      </p:sp>
    </p:spTree>
    <p:extLst>
      <p:ext uri="{BB962C8B-B14F-4D97-AF65-F5344CB8AC3E}">
        <p14:creationId xmlns:p14="http://schemas.microsoft.com/office/powerpoint/2010/main" val="693254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38D30-E13D-866C-5843-18B2B13C8A3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0A4F898-0F84-65F7-2032-C4931A1033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54C1984-E5D2-C11F-DD4F-0AF68354D936}"/>
              </a:ext>
            </a:extLst>
          </p:cNvPr>
          <p:cNvSpPr>
            <a:spLocks noGrp="1"/>
          </p:cNvSpPr>
          <p:nvPr>
            <p:ph type="dt" sz="half" idx="10"/>
          </p:nvPr>
        </p:nvSpPr>
        <p:spPr/>
        <p:txBody>
          <a:bodyPr/>
          <a:lstStyle/>
          <a:p>
            <a:fld id="{1D6E1A9C-0841-479D-BE32-9CCC734A2C53}" type="datetime1">
              <a:rPr lang="en-GB" smtClean="0"/>
              <a:t>07/10/2023</a:t>
            </a:fld>
            <a:endParaRPr lang="en-GB"/>
          </a:p>
        </p:txBody>
      </p:sp>
      <p:sp>
        <p:nvSpPr>
          <p:cNvPr id="5" name="Footer Placeholder 4">
            <a:extLst>
              <a:ext uri="{FF2B5EF4-FFF2-40B4-BE49-F238E27FC236}">
                <a16:creationId xmlns:a16="http://schemas.microsoft.com/office/drawing/2014/main" id="{4A7CAF9A-873C-EBA8-3CFE-09345BED1A26}"/>
              </a:ext>
            </a:extLst>
          </p:cNvPr>
          <p:cNvSpPr>
            <a:spLocks noGrp="1"/>
          </p:cNvSpPr>
          <p:nvPr>
            <p:ph type="ftr" sz="quarter" idx="11"/>
          </p:nvPr>
        </p:nvSpPr>
        <p:spPr/>
        <p:txBody>
          <a:bodyPr/>
          <a:lstStyle/>
          <a:p>
            <a:r>
              <a:rPr lang="en-GB"/>
              <a:t>chevening.org                                                         #GoPlacesWithChevening</a:t>
            </a:r>
          </a:p>
        </p:txBody>
      </p:sp>
      <p:sp>
        <p:nvSpPr>
          <p:cNvPr id="6" name="Slide Number Placeholder 5">
            <a:extLst>
              <a:ext uri="{FF2B5EF4-FFF2-40B4-BE49-F238E27FC236}">
                <a16:creationId xmlns:a16="http://schemas.microsoft.com/office/drawing/2014/main" id="{8F38F1A3-3E1A-7F04-9005-98C4A75B8BA1}"/>
              </a:ext>
            </a:extLst>
          </p:cNvPr>
          <p:cNvSpPr>
            <a:spLocks noGrp="1"/>
          </p:cNvSpPr>
          <p:nvPr>
            <p:ph type="sldNum" sz="quarter" idx="12"/>
          </p:nvPr>
        </p:nvSpPr>
        <p:spPr/>
        <p:txBody>
          <a:bodyPr/>
          <a:lstStyle/>
          <a:p>
            <a:fld id="{163A30D2-8792-4D31-B25F-3FD4D9A818B4}" type="slidenum">
              <a:rPr lang="en-GB" smtClean="0"/>
              <a:t>‹#›</a:t>
            </a:fld>
            <a:endParaRPr lang="en-GB"/>
          </a:p>
        </p:txBody>
      </p:sp>
    </p:spTree>
    <p:extLst>
      <p:ext uri="{BB962C8B-B14F-4D97-AF65-F5344CB8AC3E}">
        <p14:creationId xmlns:p14="http://schemas.microsoft.com/office/powerpoint/2010/main" val="555990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9AF12-A0CE-A846-A376-21F7024874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AB40F8B-D724-3BB9-AC6E-04A29F6DE9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4AB2228-2185-2910-BA4B-C28CF022A09A}"/>
              </a:ext>
            </a:extLst>
          </p:cNvPr>
          <p:cNvSpPr>
            <a:spLocks noGrp="1"/>
          </p:cNvSpPr>
          <p:nvPr>
            <p:ph type="dt" sz="half" idx="10"/>
          </p:nvPr>
        </p:nvSpPr>
        <p:spPr/>
        <p:txBody>
          <a:bodyPr/>
          <a:lstStyle/>
          <a:p>
            <a:fld id="{F34DFFC3-0B18-4B1F-AA76-EC964F9B8E09}" type="datetime1">
              <a:rPr lang="en-GB" smtClean="0"/>
              <a:t>07/10/2023</a:t>
            </a:fld>
            <a:endParaRPr lang="en-GB"/>
          </a:p>
        </p:txBody>
      </p:sp>
      <p:sp>
        <p:nvSpPr>
          <p:cNvPr id="5" name="Footer Placeholder 4">
            <a:extLst>
              <a:ext uri="{FF2B5EF4-FFF2-40B4-BE49-F238E27FC236}">
                <a16:creationId xmlns:a16="http://schemas.microsoft.com/office/drawing/2014/main" id="{D0A6496C-7D70-2A24-B8DC-FE85B431F3B9}"/>
              </a:ext>
            </a:extLst>
          </p:cNvPr>
          <p:cNvSpPr>
            <a:spLocks noGrp="1"/>
          </p:cNvSpPr>
          <p:nvPr>
            <p:ph type="ftr" sz="quarter" idx="11"/>
          </p:nvPr>
        </p:nvSpPr>
        <p:spPr/>
        <p:txBody>
          <a:bodyPr/>
          <a:lstStyle/>
          <a:p>
            <a:r>
              <a:rPr lang="en-GB"/>
              <a:t>chevening.org                                                         #GoPlacesWithChevening</a:t>
            </a:r>
          </a:p>
        </p:txBody>
      </p:sp>
      <p:sp>
        <p:nvSpPr>
          <p:cNvPr id="6" name="Slide Number Placeholder 5">
            <a:extLst>
              <a:ext uri="{FF2B5EF4-FFF2-40B4-BE49-F238E27FC236}">
                <a16:creationId xmlns:a16="http://schemas.microsoft.com/office/drawing/2014/main" id="{736B2F37-B319-BDE2-092E-75BCD58006E5}"/>
              </a:ext>
            </a:extLst>
          </p:cNvPr>
          <p:cNvSpPr>
            <a:spLocks noGrp="1"/>
          </p:cNvSpPr>
          <p:nvPr>
            <p:ph type="sldNum" sz="quarter" idx="12"/>
          </p:nvPr>
        </p:nvSpPr>
        <p:spPr/>
        <p:txBody>
          <a:bodyPr/>
          <a:lstStyle/>
          <a:p>
            <a:fld id="{163A30D2-8792-4D31-B25F-3FD4D9A818B4}" type="slidenum">
              <a:rPr lang="en-GB" smtClean="0"/>
              <a:t>‹#›</a:t>
            </a:fld>
            <a:endParaRPr lang="en-GB"/>
          </a:p>
        </p:txBody>
      </p:sp>
    </p:spTree>
    <p:extLst>
      <p:ext uri="{BB962C8B-B14F-4D97-AF65-F5344CB8AC3E}">
        <p14:creationId xmlns:p14="http://schemas.microsoft.com/office/powerpoint/2010/main" val="3214632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A04F8-B94D-1AEA-7F78-44B99AFB2A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30BB5FA-7462-0A66-DDD3-7C31D17D3AF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0202CD3-401E-F012-5ADE-3643A942CD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A8376DB-4E60-2B5F-6CF8-7983E6802FBC}"/>
              </a:ext>
            </a:extLst>
          </p:cNvPr>
          <p:cNvSpPr>
            <a:spLocks noGrp="1"/>
          </p:cNvSpPr>
          <p:nvPr>
            <p:ph type="dt" sz="half" idx="10"/>
          </p:nvPr>
        </p:nvSpPr>
        <p:spPr/>
        <p:txBody>
          <a:bodyPr/>
          <a:lstStyle/>
          <a:p>
            <a:fld id="{D8C8D0BB-233D-46CF-BC7F-3A592F354C0C}" type="datetime1">
              <a:rPr lang="en-GB" smtClean="0"/>
              <a:t>07/10/2023</a:t>
            </a:fld>
            <a:endParaRPr lang="en-GB"/>
          </a:p>
        </p:txBody>
      </p:sp>
      <p:sp>
        <p:nvSpPr>
          <p:cNvPr id="6" name="Footer Placeholder 5">
            <a:extLst>
              <a:ext uri="{FF2B5EF4-FFF2-40B4-BE49-F238E27FC236}">
                <a16:creationId xmlns:a16="http://schemas.microsoft.com/office/drawing/2014/main" id="{801083EB-63C6-5D06-E5AE-4A4429272B18}"/>
              </a:ext>
            </a:extLst>
          </p:cNvPr>
          <p:cNvSpPr>
            <a:spLocks noGrp="1"/>
          </p:cNvSpPr>
          <p:nvPr>
            <p:ph type="ftr" sz="quarter" idx="11"/>
          </p:nvPr>
        </p:nvSpPr>
        <p:spPr/>
        <p:txBody>
          <a:bodyPr/>
          <a:lstStyle/>
          <a:p>
            <a:r>
              <a:rPr lang="en-GB"/>
              <a:t>chevening.org                                                         #GoPlacesWithChevening</a:t>
            </a:r>
          </a:p>
        </p:txBody>
      </p:sp>
      <p:sp>
        <p:nvSpPr>
          <p:cNvPr id="7" name="Slide Number Placeholder 6">
            <a:extLst>
              <a:ext uri="{FF2B5EF4-FFF2-40B4-BE49-F238E27FC236}">
                <a16:creationId xmlns:a16="http://schemas.microsoft.com/office/drawing/2014/main" id="{008A93DF-3F26-3F9D-BD73-4FB0401FD99D}"/>
              </a:ext>
            </a:extLst>
          </p:cNvPr>
          <p:cNvSpPr>
            <a:spLocks noGrp="1"/>
          </p:cNvSpPr>
          <p:nvPr>
            <p:ph type="sldNum" sz="quarter" idx="12"/>
          </p:nvPr>
        </p:nvSpPr>
        <p:spPr/>
        <p:txBody>
          <a:bodyPr/>
          <a:lstStyle/>
          <a:p>
            <a:fld id="{163A30D2-8792-4D31-B25F-3FD4D9A818B4}" type="slidenum">
              <a:rPr lang="en-GB" smtClean="0"/>
              <a:t>‹#›</a:t>
            </a:fld>
            <a:endParaRPr lang="en-GB"/>
          </a:p>
        </p:txBody>
      </p:sp>
    </p:spTree>
    <p:extLst>
      <p:ext uri="{BB962C8B-B14F-4D97-AF65-F5344CB8AC3E}">
        <p14:creationId xmlns:p14="http://schemas.microsoft.com/office/powerpoint/2010/main" val="895879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608F2-E391-BCE3-75CE-2A50DF04880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1894E52-31EF-FD27-5192-95133DE024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8F0E83-3C6E-1DBF-22A2-70DEE37C1C5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EED48BA-8F87-F4E8-2120-84305CD6F5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B93BE8-4771-6532-B008-E2745A5BF1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4C0FD22-6148-40BC-90F1-330197915140}"/>
              </a:ext>
            </a:extLst>
          </p:cNvPr>
          <p:cNvSpPr>
            <a:spLocks noGrp="1"/>
          </p:cNvSpPr>
          <p:nvPr>
            <p:ph type="dt" sz="half" idx="10"/>
          </p:nvPr>
        </p:nvSpPr>
        <p:spPr/>
        <p:txBody>
          <a:bodyPr/>
          <a:lstStyle/>
          <a:p>
            <a:fld id="{C31ED7CB-4E4B-4B42-96D2-C0B7E12BD79F}" type="datetime1">
              <a:rPr lang="en-GB" smtClean="0"/>
              <a:t>07/10/2023</a:t>
            </a:fld>
            <a:endParaRPr lang="en-GB"/>
          </a:p>
        </p:txBody>
      </p:sp>
      <p:sp>
        <p:nvSpPr>
          <p:cNvPr id="8" name="Footer Placeholder 7">
            <a:extLst>
              <a:ext uri="{FF2B5EF4-FFF2-40B4-BE49-F238E27FC236}">
                <a16:creationId xmlns:a16="http://schemas.microsoft.com/office/drawing/2014/main" id="{C93BA239-C7E3-BE20-A86B-862E8E1508B7}"/>
              </a:ext>
            </a:extLst>
          </p:cNvPr>
          <p:cNvSpPr>
            <a:spLocks noGrp="1"/>
          </p:cNvSpPr>
          <p:nvPr>
            <p:ph type="ftr" sz="quarter" idx="11"/>
          </p:nvPr>
        </p:nvSpPr>
        <p:spPr/>
        <p:txBody>
          <a:bodyPr/>
          <a:lstStyle/>
          <a:p>
            <a:r>
              <a:rPr lang="en-GB"/>
              <a:t>chevening.org                                                         #GoPlacesWithChevening</a:t>
            </a:r>
          </a:p>
        </p:txBody>
      </p:sp>
      <p:sp>
        <p:nvSpPr>
          <p:cNvPr id="9" name="Slide Number Placeholder 8">
            <a:extLst>
              <a:ext uri="{FF2B5EF4-FFF2-40B4-BE49-F238E27FC236}">
                <a16:creationId xmlns:a16="http://schemas.microsoft.com/office/drawing/2014/main" id="{4E8EF587-A1B4-EDDE-8C2B-C6BACCB76BCA}"/>
              </a:ext>
            </a:extLst>
          </p:cNvPr>
          <p:cNvSpPr>
            <a:spLocks noGrp="1"/>
          </p:cNvSpPr>
          <p:nvPr>
            <p:ph type="sldNum" sz="quarter" idx="12"/>
          </p:nvPr>
        </p:nvSpPr>
        <p:spPr/>
        <p:txBody>
          <a:bodyPr/>
          <a:lstStyle/>
          <a:p>
            <a:fld id="{163A30D2-8792-4D31-B25F-3FD4D9A818B4}" type="slidenum">
              <a:rPr lang="en-GB" smtClean="0"/>
              <a:t>‹#›</a:t>
            </a:fld>
            <a:endParaRPr lang="en-GB"/>
          </a:p>
        </p:txBody>
      </p:sp>
    </p:spTree>
    <p:extLst>
      <p:ext uri="{BB962C8B-B14F-4D97-AF65-F5344CB8AC3E}">
        <p14:creationId xmlns:p14="http://schemas.microsoft.com/office/powerpoint/2010/main" val="4029769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CD11D-E6C4-164A-F9BD-6A7F3450A8B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525801A-EA56-03D1-C635-C875ACAEFA05}"/>
              </a:ext>
            </a:extLst>
          </p:cNvPr>
          <p:cNvSpPr>
            <a:spLocks noGrp="1"/>
          </p:cNvSpPr>
          <p:nvPr>
            <p:ph type="dt" sz="half" idx="10"/>
          </p:nvPr>
        </p:nvSpPr>
        <p:spPr/>
        <p:txBody>
          <a:bodyPr/>
          <a:lstStyle/>
          <a:p>
            <a:fld id="{45E7BA5B-B68F-40C2-9428-A040F5375B4C}" type="datetime1">
              <a:rPr lang="en-GB" smtClean="0"/>
              <a:t>07/10/2023</a:t>
            </a:fld>
            <a:endParaRPr lang="en-GB"/>
          </a:p>
        </p:txBody>
      </p:sp>
      <p:sp>
        <p:nvSpPr>
          <p:cNvPr id="4" name="Footer Placeholder 3">
            <a:extLst>
              <a:ext uri="{FF2B5EF4-FFF2-40B4-BE49-F238E27FC236}">
                <a16:creationId xmlns:a16="http://schemas.microsoft.com/office/drawing/2014/main" id="{B043224C-F41D-C989-7B59-3FCB03040561}"/>
              </a:ext>
            </a:extLst>
          </p:cNvPr>
          <p:cNvSpPr>
            <a:spLocks noGrp="1"/>
          </p:cNvSpPr>
          <p:nvPr>
            <p:ph type="ftr" sz="quarter" idx="11"/>
          </p:nvPr>
        </p:nvSpPr>
        <p:spPr/>
        <p:txBody>
          <a:bodyPr/>
          <a:lstStyle/>
          <a:p>
            <a:r>
              <a:rPr lang="en-GB"/>
              <a:t>chevening.org                                                         #GoPlacesWithChevening</a:t>
            </a:r>
          </a:p>
        </p:txBody>
      </p:sp>
      <p:sp>
        <p:nvSpPr>
          <p:cNvPr id="5" name="Slide Number Placeholder 4">
            <a:extLst>
              <a:ext uri="{FF2B5EF4-FFF2-40B4-BE49-F238E27FC236}">
                <a16:creationId xmlns:a16="http://schemas.microsoft.com/office/drawing/2014/main" id="{BE67045F-E8E3-13CE-98D8-CB9CCA497D80}"/>
              </a:ext>
            </a:extLst>
          </p:cNvPr>
          <p:cNvSpPr>
            <a:spLocks noGrp="1"/>
          </p:cNvSpPr>
          <p:nvPr>
            <p:ph type="sldNum" sz="quarter" idx="12"/>
          </p:nvPr>
        </p:nvSpPr>
        <p:spPr/>
        <p:txBody>
          <a:bodyPr/>
          <a:lstStyle/>
          <a:p>
            <a:fld id="{163A30D2-8792-4D31-B25F-3FD4D9A818B4}" type="slidenum">
              <a:rPr lang="en-GB" smtClean="0"/>
              <a:t>‹#›</a:t>
            </a:fld>
            <a:endParaRPr lang="en-GB"/>
          </a:p>
        </p:txBody>
      </p:sp>
    </p:spTree>
    <p:extLst>
      <p:ext uri="{BB962C8B-B14F-4D97-AF65-F5344CB8AC3E}">
        <p14:creationId xmlns:p14="http://schemas.microsoft.com/office/powerpoint/2010/main" val="3074126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BA44B0-75A5-26B5-8919-56505638FB65}"/>
              </a:ext>
            </a:extLst>
          </p:cNvPr>
          <p:cNvSpPr>
            <a:spLocks noGrp="1"/>
          </p:cNvSpPr>
          <p:nvPr>
            <p:ph type="dt" sz="half" idx="10"/>
          </p:nvPr>
        </p:nvSpPr>
        <p:spPr/>
        <p:txBody>
          <a:bodyPr/>
          <a:lstStyle/>
          <a:p>
            <a:fld id="{534B0EF5-B8B7-4C14-A13F-F21D36EEEB41}" type="datetime1">
              <a:rPr lang="en-GB" smtClean="0"/>
              <a:t>07/10/2023</a:t>
            </a:fld>
            <a:endParaRPr lang="en-GB"/>
          </a:p>
        </p:txBody>
      </p:sp>
      <p:sp>
        <p:nvSpPr>
          <p:cNvPr id="3" name="Footer Placeholder 2">
            <a:extLst>
              <a:ext uri="{FF2B5EF4-FFF2-40B4-BE49-F238E27FC236}">
                <a16:creationId xmlns:a16="http://schemas.microsoft.com/office/drawing/2014/main" id="{790834CD-A07A-4C07-DBC2-99EA3B99351F}"/>
              </a:ext>
            </a:extLst>
          </p:cNvPr>
          <p:cNvSpPr>
            <a:spLocks noGrp="1"/>
          </p:cNvSpPr>
          <p:nvPr>
            <p:ph type="ftr" sz="quarter" idx="11"/>
          </p:nvPr>
        </p:nvSpPr>
        <p:spPr/>
        <p:txBody>
          <a:bodyPr/>
          <a:lstStyle/>
          <a:p>
            <a:r>
              <a:rPr lang="en-GB"/>
              <a:t>chevening.org                                                         #GoPlacesWithChevening</a:t>
            </a:r>
          </a:p>
        </p:txBody>
      </p:sp>
      <p:sp>
        <p:nvSpPr>
          <p:cNvPr id="4" name="Slide Number Placeholder 3">
            <a:extLst>
              <a:ext uri="{FF2B5EF4-FFF2-40B4-BE49-F238E27FC236}">
                <a16:creationId xmlns:a16="http://schemas.microsoft.com/office/drawing/2014/main" id="{EF44ED2F-70F9-24B9-6187-3F60E4819FC8}"/>
              </a:ext>
            </a:extLst>
          </p:cNvPr>
          <p:cNvSpPr>
            <a:spLocks noGrp="1"/>
          </p:cNvSpPr>
          <p:nvPr>
            <p:ph type="sldNum" sz="quarter" idx="12"/>
          </p:nvPr>
        </p:nvSpPr>
        <p:spPr/>
        <p:txBody>
          <a:bodyPr/>
          <a:lstStyle/>
          <a:p>
            <a:fld id="{163A30D2-8792-4D31-B25F-3FD4D9A818B4}" type="slidenum">
              <a:rPr lang="en-GB" smtClean="0"/>
              <a:t>‹#›</a:t>
            </a:fld>
            <a:endParaRPr lang="en-GB"/>
          </a:p>
        </p:txBody>
      </p:sp>
    </p:spTree>
    <p:extLst>
      <p:ext uri="{BB962C8B-B14F-4D97-AF65-F5344CB8AC3E}">
        <p14:creationId xmlns:p14="http://schemas.microsoft.com/office/powerpoint/2010/main" val="2942916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8C564-8ABC-620C-E32C-940560CD40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61E47D1-AA48-028F-C997-59DBB6C568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1AD962D-9053-E4D2-7A00-99AE8CFA74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B05E0D-BB4C-089A-1A34-C479F478002A}"/>
              </a:ext>
            </a:extLst>
          </p:cNvPr>
          <p:cNvSpPr>
            <a:spLocks noGrp="1"/>
          </p:cNvSpPr>
          <p:nvPr>
            <p:ph type="dt" sz="half" idx="10"/>
          </p:nvPr>
        </p:nvSpPr>
        <p:spPr/>
        <p:txBody>
          <a:bodyPr/>
          <a:lstStyle/>
          <a:p>
            <a:fld id="{2DED564C-3E39-4E5F-96CF-70160C8CCF73}" type="datetime1">
              <a:rPr lang="en-GB" smtClean="0"/>
              <a:t>07/10/2023</a:t>
            </a:fld>
            <a:endParaRPr lang="en-GB"/>
          </a:p>
        </p:txBody>
      </p:sp>
      <p:sp>
        <p:nvSpPr>
          <p:cNvPr id="6" name="Footer Placeholder 5">
            <a:extLst>
              <a:ext uri="{FF2B5EF4-FFF2-40B4-BE49-F238E27FC236}">
                <a16:creationId xmlns:a16="http://schemas.microsoft.com/office/drawing/2014/main" id="{66C1B929-59FB-1CCD-B7AE-6091982202AA}"/>
              </a:ext>
            </a:extLst>
          </p:cNvPr>
          <p:cNvSpPr>
            <a:spLocks noGrp="1"/>
          </p:cNvSpPr>
          <p:nvPr>
            <p:ph type="ftr" sz="quarter" idx="11"/>
          </p:nvPr>
        </p:nvSpPr>
        <p:spPr/>
        <p:txBody>
          <a:bodyPr/>
          <a:lstStyle/>
          <a:p>
            <a:r>
              <a:rPr lang="en-GB"/>
              <a:t>chevening.org                                                         #GoPlacesWithChevening</a:t>
            </a:r>
          </a:p>
        </p:txBody>
      </p:sp>
      <p:sp>
        <p:nvSpPr>
          <p:cNvPr id="7" name="Slide Number Placeholder 6">
            <a:extLst>
              <a:ext uri="{FF2B5EF4-FFF2-40B4-BE49-F238E27FC236}">
                <a16:creationId xmlns:a16="http://schemas.microsoft.com/office/drawing/2014/main" id="{FFA4B26B-71D5-9351-370F-EFF4DED408FB}"/>
              </a:ext>
            </a:extLst>
          </p:cNvPr>
          <p:cNvSpPr>
            <a:spLocks noGrp="1"/>
          </p:cNvSpPr>
          <p:nvPr>
            <p:ph type="sldNum" sz="quarter" idx="12"/>
          </p:nvPr>
        </p:nvSpPr>
        <p:spPr/>
        <p:txBody>
          <a:bodyPr/>
          <a:lstStyle/>
          <a:p>
            <a:fld id="{163A30D2-8792-4D31-B25F-3FD4D9A818B4}" type="slidenum">
              <a:rPr lang="en-GB" smtClean="0"/>
              <a:t>‹#›</a:t>
            </a:fld>
            <a:endParaRPr lang="en-GB"/>
          </a:p>
        </p:txBody>
      </p:sp>
    </p:spTree>
    <p:extLst>
      <p:ext uri="{BB962C8B-B14F-4D97-AF65-F5344CB8AC3E}">
        <p14:creationId xmlns:p14="http://schemas.microsoft.com/office/powerpoint/2010/main" val="1965057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A0B3B-FC0B-6A0E-F7C7-25BB3EFC46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1EC33E6-5F14-486D-8D92-2731E07851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65031D0-7C25-A4F4-8222-9B2022A6E7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73C49F-0309-888B-FCF9-B05FA60B4873}"/>
              </a:ext>
            </a:extLst>
          </p:cNvPr>
          <p:cNvSpPr>
            <a:spLocks noGrp="1"/>
          </p:cNvSpPr>
          <p:nvPr>
            <p:ph type="dt" sz="half" idx="10"/>
          </p:nvPr>
        </p:nvSpPr>
        <p:spPr/>
        <p:txBody>
          <a:bodyPr/>
          <a:lstStyle/>
          <a:p>
            <a:fld id="{10FC73E3-FEA8-4522-B2CD-0021A009616A}" type="datetime1">
              <a:rPr lang="en-GB" smtClean="0"/>
              <a:t>07/10/2023</a:t>
            </a:fld>
            <a:endParaRPr lang="en-GB"/>
          </a:p>
        </p:txBody>
      </p:sp>
      <p:sp>
        <p:nvSpPr>
          <p:cNvPr id="6" name="Footer Placeholder 5">
            <a:extLst>
              <a:ext uri="{FF2B5EF4-FFF2-40B4-BE49-F238E27FC236}">
                <a16:creationId xmlns:a16="http://schemas.microsoft.com/office/drawing/2014/main" id="{E9E32FEC-429E-455E-090F-E5ED90A33D14}"/>
              </a:ext>
            </a:extLst>
          </p:cNvPr>
          <p:cNvSpPr>
            <a:spLocks noGrp="1"/>
          </p:cNvSpPr>
          <p:nvPr>
            <p:ph type="ftr" sz="quarter" idx="11"/>
          </p:nvPr>
        </p:nvSpPr>
        <p:spPr/>
        <p:txBody>
          <a:bodyPr/>
          <a:lstStyle/>
          <a:p>
            <a:r>
              <a:rPr lang="en-GB"/>
              <a:t>chevening.org                                                         #GoPlacesWithChevening</a:t>
            </a:r>
          </a:p>
        </p:txBody>
      </p:sp>
      <p:sp>
        <p:nvSpPr>
          <p:cNvPr id="7" name="Slide Number Placeholder 6">
            <a:extLst>
              <a:ext uri="{FF2B5EF4-FFF2-40B4-BE49-F238E27FC236}">
                <a16:creationId xmlns:a16="http://schemas.microsoft.com/office/drawing/2014/main" id="{BD228B14-15AA-1F56-25BA-C29B4A9A447B}"/>
              </a:ext>
            </a:extLst>
          </p:cNvPr>
          <p:cNvSpPr>
            <a:spLocks noGrp="1"/>
          </p:cNvSpPr>
          <p:nvPr>
            <p:ph type="sldNum" sz="quarter" idx="12"/>
          </p:nvPr>
        </p:nvSpPr>
        <p:spPr/>
        <p:txBody>
          <a:bodyPr/>
          <a:lstStyle/>
          <a:p>
            <a:fld id="{163A30D2-8792-4D31-B25F-3FD4D9A818B4}" type="slidenum">
              <a:rPr lang="en-GB" smtClean="0"/>
              <a:t>‹#›</a:t>
            </a:fld>
            <a:endParaRPr lang="en-GB"/>
          </a:p>
        </p:txBody>
      </p:sp>
    </p:spTree>
    <p:extLst>
      <p:ext uri="{BB962C8B-B14F-4D97-AF65-F5344CB8AC3E}">
        <p14:creationId xmlns:p14="http://schemas.microsoft.com/office/powerpoint/2010/main" val="1258121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A06AEA-584C-9A03-E551-4E1A88346B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FE79E24-CDFF-3832-13F7-8C87956C2F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B5F80D-58F8-25B0-DF91-9ACAD91168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4DCB04-93AD-4003-85EF-8CB32C83CFB3}" type="datetime1">
              <a:rPr lang="en-GB" smtClean="0"/>
              <a:t>07/10/2023</a:t>
            </a:fld>
            <a:endParaRPr lang="en-GB"/>
          </a:p>
        </p:txBody>
      </p:sp>
      <p:sp>
        <p:nvSpPr>
          <p:cNvPr id="5" name="Footer Placeholder 4">
            <a:extLst>
              <a:ext uri="{FF2B5EF4-FFF2-40B4-BE49-F238E27FC236}">
                <a16:creationId xmlns:a16="http://schemas.microsoft.com/office/drawing/2014/main" id="{B22A7546-1115-EBAE-0190-76797FB6F5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chevening.org                                                         #GoPlacesWithChevening</a:t>
            </a:r>
          </a:p>
        </p:txBody>
      </p:sp>
      <p:sp>
        <p:nvSpPr>
          <p:cNvPr id="6" name="Slide Number Placeholder 5">
            <a:extLst>
              <a:ext uri="{FF2B5EF4-FFF2-40B4-BE49-F238E27FC236}">
                <a16:creationId xmlns:a16="http://schemas.microsoft.com/office/drawing/2014/main" id="{D13F054F-DFEC-2025-9957-E76D609B84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A30D2-8792-4D31-B25F-3FD4D9A818B4}" type="slidenum">
              <a:rPr lang="en-GB" smtClean="0"/>
              <a:t>‹#›</a:t>
            </a:fld>
            <a:endParaRPr lang="en-GB"/>
          </a:p>
        </p:txBody>
      </p:sp>
    </p:spTree>
    <p:extLst>
      <p:ext uri="{BB962C8B-B14F-4D97-AF65-F5344CB8AC3E}">
        <p14:creationId xmlns:p14="http://schemas.microsoft.com/office/powerpoint/2010/main" val="2052231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 Id="rId4" Type="http://schemas.openxmlformats.org/officeDocument/2006/relationships/image" Target="../media/image4.png" /></Relationships>
</file>

<file path=ppt/slides/_rels/slide12.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 Id="rId5" Type="http://schemas.openxmlformats.org/officeDocument/2006/relationships/hyperlink" Target="http://www.chevening.org/" TargetMode="External" /><Relationship Id="rId4" Type="http://schemas.openxmlformats.org/officeDocument/2006/relationships/image" Target="../media/image4.png" /></Relationships>
</file>

<file path=ppt/slides/_rels/slide13.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 Id="rId5" Type="http://schemas.openxmlformats.org/officeDocument/2006/relationships/hyperlink" Target="https://www.chevening.org/scholarships/find-a-course/" TargetMode="External" /><Relationship Id="rId4" Type="http://schemas.openxmlformats.org/officeDocument/2006/relationships/image" Target="../media/image4.png" /></Relationships>
</file>

<file path=ppt/slides/_rels/slide14.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 Id="rId4" Type="http://schemas.openxmlformats.org/officeDocument/2006/relationships/image" Target="../media/image5.png" /></Relationships>
</file>

<file path=ppt/slides/_rels/slide15.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 Id="rId5" Type="http://schemas.openxmlformats.org/officeDocument/2006/relationships/image" Target="../media/image5.png" /><Relationship Id="rId4" Type="http://schemas.openxmlformats.org/officeDocument/2006/relationships/hyperlink" Target="http://www.chevening.org/" TargetMode="External" /></Relationships>
</file>

<file path=ppt/slides/_rels/slide16.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9C2A4BB-56A0-F0BD-C3C3-8B09895C52E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7" name="TextBox 6">
            <a:extLst>
              <a:ext uri="{FF2B5EF4-FFF2-40B4-BE49-F238E27FC236}">
                <a16:creationId xmlns:a16="http://schemas.microsoft.com/office/drawing/2014/main" id="{840C6115-8EF4-32EE-C984-3701AC35FFC8}"/>
              </a:ext>
            </a:extLst>
          </p:cNvPr>
          <p:cNvSpPr txBox="1"/>
          <p:nvPr/>
        </p:nvSpPr>
        <p:spPr>
          <a:xfrm>
            <a:off x="475749" y="428625"/>
            <a:ext cx="6506076" cy="1938992"/>
          </a:xfrm>
          <a:prstGeom prst="rect">
            <a:avLst/>
          </a:prstGeom>
          <a:noFill/>
        </p:spPr>
        <p:txBody>
          <a:bodyPr wrap="square" rtlCol="0">
            <a:spAutoFit/>
          </a:bodyPr>
          <a:lstStyle/>
          <a:p>
            <a:r>
              <a:rPr lang="en-GB" sz="6000" dirty="0">
                <a:solidFill>
                  <a:schemeClr val="bg1"/>
                </a:solidFill>
                <a:latin typeface="Gotham"/>
              </a:rPr>
              <a:t>Chevening Scholarships </a:t>
            </a:r>
          </a:p>
        </p:txBody>
      </p:sp>
      <p:sp>
        <p:nvSpPr>
          <p:cNvPr id="8" name="Footer Placeholder 7">
            <a:extLst>
              <a:ext uri="{FF2B5EF4-FFF2-40B4-BE49-F238E27FC236}">
                <a16:creationId xmlns:a16="http://schemas.microsoft.com/office/drawing/2014/main" id="{42B034F7-1CD7-715E-2F00-FCD09F3F19C2}"/>
              </a:ext>
            </a:extLst>
          </p:cNvPr>
          <p:cNvSpPr>
            <a:spLocks noGrp="1"/>
          </p:cNvSpPr>
          <p:nvPr>
            <p:ph type="ftr" sz="quarter" idx="11"/>
          </p:nvPr>
        </p:nvSpPr>
        <p:spPr/>
        <p:txBody>
          <a:bodyPr/>
          <a:lstStyle/>
          <a:p>
            <a:r>
              <a:rPr lang="en-GB" sz="1800" dirty="0">
                <a:solidFill>
                  <a:schemeClr val="bg1"/>
                </a:solidFill>
                <a:latin typeface="Gotham"/>
              </a:rPr>
              <a:t>chevening.org                                                         #GoPlacesWithChevening</a:t>
            </a:r>
          </a:p>
        </p:txBody>
      </p:sp>
    </p:spTree>
    <p:extLst>
      <p:ext uri="{BB962C8B-B14F-4D97-AF65-F5344CB8AC3E}">
        <p14:creationId xmlns:p14="http://schemas.microsoft.com/office/powerpoint/2010/main" val="2424832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sp>
        <p:nvSpPr>
          <p:cNvPr id="6" name="Footer Placeholder 5">
            <a:extLst>
              <a:ext uri="{FF2B5EF4-FFF2-40B4-BE49-F238E27FC236}">
                <a16:creationId xmlns:a16="http://schemas.microsoft.com/office/drawing/2014/main" id="{704CA624-584F-F758-CA6A-15BCF855BC9A}"/>
              </a:ext>
            </a:extLst>
          </p:cNvPr>
          <p:cNvSpPr>
            <a:spLocks noGrp="1"/>
          </p:cNvSpPr>
          <p:nvPr>
            <p:ph type="ftr" sz="quarter" idx="11"/>
          </p:nvPr>
        </p:nvSpPr>
        <p:spPr/>
        <p:txBody>
          <a:bodyPr/>
          <a:lstStyle/>
          <a:p>
            <a:r>
              <a:rPr lang="en-GB" sz="1800" dirty="0">
                <a:solidFill>
                  <a:schemeClr val="accent1">
                    <a:lumMod val="50000"/>
                  </a:schemeClr>
                </a:solidFill>
                <a:latin typeface="Gotham"/>
                <a:cs typeface="Gotham Light" pitchFamily="50" charset="0"/>
              </a:rPr>
              <a:t>chevening.org                                                         #GoPlacesWithChevening</a:t>
            </a:r>
          </a:p>
        </p:txBody>
      </p:sp>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915276" y="233005"/>
            <a:ext cx="1018914" cy="1020833"/>
          </a:xfrm>
          <a:prstGeom prst="rect">
            <a:avLst/>
          </a:prstGeom>
        </p:spPr>
      </p:pic>
      <p:sp>
        <p:nvSpPr>
          <p:cNvPr id="11" name="TextBox 10">
            <a:extLst>
              <a:ext uri="{FF2B5EF4-FFF2-40B4-BE49-F238E27FC236}">
                <a16:creationId xmlns:a16="http://schemas.microsoft.com/office/drawing/2014/main" id="{059A503B-2BA7-CE77-7793-3E2FF1D9AC7B}"/>
              </a:ext>
            </a:extLst>
          </p:cNvPr>
          <p:cNvSpPr txBox="1"/>
          <p:nvPr/>
        </p:nvSpPr>
        <p:spPr>
          <a:xfrm>
            <a:off x="577214" y="1253838"/>
            <a:ext cx="8612967" cy="2185214"/>
          </a:xfrm>
          <a:prstGeom prst="rect">
            <a:avLst/>
          </a:prstGeom>
          <a:noFill/>
        </p:spPr>
        <p:txBody>
          <a:bodyPr wrap="square" rtlCol="0">
            <a:spAutoFit/>
          </a:bodyPr>
          <a:lstStyle/>
          <a:p>
            <a:r>
              <a:rPr lang="en-GB" sz="4000" b="1" dirty="0">
                <a:solidFill>
                  <a:schemeClr val="tx2"/>
                </a:solidFill>
                <a:latin typeface="Gotham"/>
              </a:rPr>
              <a:t>Chevening Pakistan Partnerships</a:t>
            </a:r>
          </a:p>
          <a:p>
            <a:endParaRPr lang="en-GB" sz="2400" dirty="0">
              <a:solidFill>
                <a:schemeClr val="tx2"/>
              </a:solidFill>
              <a:latin typeface="Gotham"/>
            </a:endParaRPr>
          </a:p>
          <a:p>
            <a:r>
              <a:rPr lang="en-GB" sz="2400" dirty="0">
                <a:solidFill>
                  <a:schemeClr val="tx2"/>
                </a:solidFill>
                <a:latin typeface="Gotham"/>
              </a:rPr>
              <a:t>1- Chevening </a:t>
            </a:r>
            <a:r>
              <a:rPr lang="en-GB" sz="2400" dirty="0" err="1">
                <a:solidFill>
                  <a:schemeClr val="tx2"/>
                </a:solidFill>
                <a:latin typeface="Gotham"/>
              </a:rPr>
              <a:t>Swindown</a:t>
            </a:r>
            <a:r>
              <a:rPr lang="en-GB" sz="2400" dirty="0">
                <a:solidFill>
                  <a:schemeClr val="tx2"/>
                </a:solidFill>
                <a:latin typeface="Gotham"/>
              </a:rPr>
              <a:t> Town Football Club partnership</a:t>
            </a:r>
          </a:p>
          <a:p>
            <a:endParaRPr lang="en-GB" sz="2400" dirty="0">
              <a:solidFill>
                <a:schemeClr val="tx2"/>
              </a:solidFill>
              <a:latin typeface="Gotham"/>
            </a:endParaRPr>
          </a:p>
          <a:p>
            <a:r>
              <a:rPr lang="en-GB" sz="2400" dirty="0">
                <a:solidFill>
                  <a:schemeClr val="tx2"/>
                </a:solidFill>
                <a:latin typeface="Gotham"/>
              </a:rPr>
              <a:t>2- Chevening Essex Partnership</a:t>
            </a:r>
          </a:p>
        </p:txBody>
      </p:sp>
    </p:spTree>
    <p:extLst>
      <p:ext uri="{BB962C8B-B14F-4D97-AF65-F5344CB8AC3E}">
        <p14:creationId xmlns:p14="http://schemas.microsoft.com/office/powerpoint/2010/main" val="202910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886701" y="233005"/>
            <a:ext cx="1018914" cy="1020833"/>
          </a:xfrm>
          <a:prstGeom prst="rect">
            <a:avLst/>
          </a:prstGeom>
        </p:spPr>
      </p:pic>
      <p:sp>
        <p:nvSpPr>
          <p:cNvPr id="7" name="Footer Placeholder 5">
            <a:extLst>
              <a:ext uri="{FF2B5EF4-FFF2-40B4-BE49-F238E27FC236}">
                <a16:creationId xmlns:a16="http://schemas.microsoft.com/office/drawing/2014/main" id="{64D7AB43-0428-03F5-D7F1-A515E6B161F1}"/>
              </a:ext>
            </a:extLst>
          </p:cNvPr>
          <p:cNvSpPr>
            <a:spLocks noGrp="1"/>
          </p:cNvSpPr>
          <p:nvPr>
            <p:ph type="ftr" sz="quarter" idx="11"/>
          </p:nvPr>
        </p:nvSpPr>
        <p:spPr>
          <a:xfrm>
            <a:off x="4038600" y="6356350"/>
            <a:ext cx="4114800" cy="365125"/>
          </a:xfrm>
        </p:spPr>
        <p:txBody>
          <a:bodyPr/>
          <a:lstStyle/>
          <a:p>
            <a:r>
              <a:rPr lang="en-GB" sz="1800" dirty="0">
                <a:solidFill>
                  <a:schemeClr val="accent1">
                    <a:lumMod val="50000"/>
                  </a:schemeClr>
                </a:solidFill>
                <a:latin typeface="Gotham"/>
                <a:cs typeface="Gotham Light" pitchFamily="50" charset="0"/>
              </a:rPr>
              <a:t>chevening.org                                                         #GoPlacesWithChevening</a:t>
            </a:r>
          </a:p>
        </p:txBody>
      </p:sp>
      <p:pic>
        <p:nvPicPr>
          <p:cNvPr id="12" name="Picture 11"/>
          <p:cNvPicPr/>
          <p:nvPr/>
        </p:nvPicPr>
        <p:blipFill>
          <a:blip r:embed="rId4"/>
          <a:stretch>
            <a:fillRect/>
          </a:stretch>
        </p:blipFill>
        <p:spPr>
          <a:xfrm>
            <a:off x="5365721" y="443927"/>
            <a:ext cx="804170" cy="845347"/>
          </a:xfrm>
          <a:prstGeom prst="rect">
            <a:avLst/>
          </a:prstGeom>
        </p:spPr>
      </p:pic>
      <p:sp>
        <p:nvSpPr>
          <p:cNvPr id="6" name="TextBox 5"/>
          <p:cNvSpPr txBox="1"/>
          <p:nvPr/>
        </p:nvSpPr>
        <p:spPr>
          <a:xfrm>
            <a:off x="1422400" y="1551709"/>
            <a:ext cx="9199418" cy="4401205"/>
          </a:xfrm>
          <a:prstGeom prst="rect">
            <a:avLst/>
          </a:prstGeom>
          <a:noFill/>
        </p:spPr>
        <p:txBody>
          <a:bodyPr wrap="square" rtlCol="0">
            <a:spAutoFit/>
          </a:bodyPr>
          <a:lstStyle/>
          <a:p>
            <a:r>
              <a:rPr lang="en-US" sz="3200" b="1" dirty="0">
                <a:solidFill>
                  <a:schemeClr val="tx2"/>
                </a:solidFill>
              </a:rPr>
              <a:t>What is Chevening </a:t>
            </a:r>
            <a:r>
              <a:rPr lang="en-US" sz="3200" b="1" dirty="0" err="1">
                <a:solidFill>
                  <a:schemeClr val="tx2"/>
                </a:solidFill>
              </a:rPr>
              <a:t>Swindon</a:t>
            </a:r>
            <a:r>
              <a:rPr lang="en-US" sz="3200" b="1" dirty="0">
                <a:solidFill>
                  <a:schemeClr val="tx2"/>
                </a:solidFill>
              </a:rPr>
              <a:t> Town Football Club Partnership?</a:t>
            </a:r>
            <a:endParaRPr lang="en-US" dirty="0">
              <a:solidFill>
                <a:schemeClr val="tx2"/>
              </a:solidFill>
            </a:endParaRPr>
          </a:p>
          <a:p>
            <a:r>
              <a:rPr lang="en-US" sz="2400" dirty="0">
                <a:solidFill>
                  <a:schemeClr val="tx2"/>
                </a:solidFill>
                <a:latin typeface="Gotham"/>
              </a:rPr>
              <a:t>This scholarship supports one-year Master’s degree in </a:t>
            </a:r>
            <a:r>
              <a:rPr lang="en-US" sz="2400" b="1" u="sng" dirty="0">
                <a:solidFill>
                  <a:schemeClr val="tx2"/>
                </a:solidFill>
                <a:latin typeface="Gotham"/>
              </a:rPr>
              <a:t>Football Coaching/Science </a:t>
            </a:r>
            <a:r>
              <a:rPr lang="en-US" sz="2400" dirty="0">
                <a:solidFill>
                  <a:schemeClr val="tx2"/>
                </a:solidFill>
                <a:latin typeface="Gotham"/>
              </a:rPr>
              <a:t>either at </a:t>
            </a:r>
            <a:r>
              <a:rPr lang="en-US" sz="2400" b="1" dirty="0" err="1">
                <a:solidFill>
                  <a:schemeClr val="tx2"/>
                </a:solidFill>
                <a:latin typeface="Gotham"/>
              </a:rPr>
              <a:t>Solent</a:t>
            </a:r>
            <a:r>
              <a:rPr lang="en-US" sz="2400" b="1" dirty="0">
                <a:solidFill>
                  <a:schemeClr val="tx2"/>
                </a:solidFill>
                <a:latin typeface="Gotham"/>
              </a:rPr>
              <a:t> University or University Campus </a:t>
            </a:r>
            <a:r>
              <a:rPr lang="en-GB" sz="2400" b="1" dirty="0">
                <a:solidFill>
                  <a:schemeClr val="tx2"/>
                </a:solidFill>
                <a:latin typeface="Gotham"/>
              </a:rPr>
              <a:t>of Football Business, Wembley Stadium UK. </a:t>
            </a:r>
            <a:r>
              <a:rPr lang="en-GB" sz="2400" dirty="0">
                <a:solidFill>
                  <a:schemeClr val="tx2"/>
                </a:solidFill>
                <a:latin typeface="Gotham"/>
              </a:rPr>
              <a:t>This prestigious programme would provide an opportunity to visit the Swindon Town Football Club during your time out of term and have the chance to closely work with them - learning by practical application as how to effectively coach and manage professional footballers. Both universities are within commuting distance from Swindon Stadium.</a:t>
            </a:r>
          </a:p>
        </p:txBody>
      </p:sp>
    </p:spTree>
    <p:extLst>
      <p:ext uri="{BB962C8B-B14F-4D97-AF65-F5344CB8AC3E}">
        <p14:creationId xmlns:p14="http://schemas.microsoft.com/office/powerpoint/2010/main" val="1876565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886701" y="233005"/>
            <a:ext cx="1018914" cy="1020833"/>
          </a:xfrm>
          <a:prstGeom prst="rect">
            <a:avLst/>
          </a:prstGeom>
        </p:spPr>
      </p:pic>
      <p:sp>
        <p:nvSpPr>
          <p:cNvPr id="7" name="Footer Placeholder 5">
            <a:extLst>
              <a:ext uri="{FF2B5EF4-FFF2-40B4-BE49-F238E27FC236}">
                <a16:creationId xmlns:a16="http://schemas.microsoft.com/office/drawing/2014/main" id="{64D7AB43-0428-03F5-D7F1-A515E6B161F1}"/>
              </a:ext>
            </a:extLst>
          </p:cNvPr>
          <p:cNvSpPr>
            <a:spLocks noGrp="1"/>
          </p:cNvSpPr>
          <p:nvPr>
            <p:ph type="ftr" sz="quarter" idx="11"/>
          </p:nvPr>
        </p:nvSpPr>
        <p:spPr>
          <a:xfrm>
            <a:off x="4038600" y="6356350"/>
            <a:ext cx="4114800" cy="365125"/>
          </a:xfrm>
        </p:spPr>
        <p:txBody>
          <a:bodyPr/>
          <a:lstStyle/>
          <a:p>
            <a:r>
              <a:rPr lang="en-GB" sz="1800" dirty="0">
                <a:solidFill>
                  <a:schemeClr val="accent1">
                    <a:lumMod val="50000"/>
                  </a:schemeClr>
                </a:solidFill>
                <a:latin typeface="Gotham"/>
                <a:cs typeface="Gotham Light" pitchFamily="50" charset="0"/>
              </a:rPr>
              <a:t>chevening.org                                                         #GoPlacesWithChevening</a:t>
            </a:r>
          </a:p>
        </p:txBody>
      </p:sp>
      <p:pic>
        <p:nvPicPr>
          <p:cNvPr id="12" name="Picture 11"/>
          <p:cNvPicPr/>
          <p:nvPr/>
        </p:nvPicPr>
        <p:blipFill>
          <a:blip r:embed="rId4"/>
          <a:stretch>
            <a:fillRect/>
          </a:stretch>
        </p:blipFill>
        <p:spPr>
          <a:xfrm>
            <a:off x="5365721" y="443927"/>
            <a:ext cx="804170" cy="845347"/>
          </a:xfrm>
          <a:prstGeom prst="rect">
            <a:avLst/>
          </a:prstGeom>
        </p:spPr>
      </p:pic>
      <p:sp>
        <p:nvSpPr>
          <p:cNvPr id="6" name="TextBox 5"/>
          <p:cNvSpPr txBox="1"/>
          <p:nvPr/>
        </p:nvSpPr>
        <p:spPr>
          <a:xfrm>
            <a:off x="1099128" y="1439381"/>
            <a:ext cx="8719127" cy="3908762"/>
          </a:xfrm>
          <a:prstGeom prst="rect">
            <a:avLst/>
          </a:prstGeom>
          <a:noFill/>
        </p:spPr>
        <p:txBody>
          <a:bodyPr wrap="square" rtlCol="0">
            <a:spAutoFit/>
          </a:bodyPr>
          <a:lstStyle/>
          <a:p>
            <a:pPr lvl="0"/>
            <a:endParaRPr lang="en-GB" sz="1600" dirty="0">
              <a:latin typeface="Gotham"/>
            </a:endParaRPr>
          </a:p>
          <a:p>
            <a:pPr lvl="0"/>
            <a:r>
              <a:rPr lang="en-GB" sz="3200" b="1" dirty="0">
                <a:solidFill>
                  <a:schemeClr val="tx2"/>
                </a:solidFill>
                <a:latin typeface="Gotham"/>
              </a:rPr>
              <a:t>How to apply?</a:t>
            </a:r>
          </a:p>
          <a:p>
            <a:pPr lvl="0"/>
            <a:endParaRPr lang="en-GB" sz="2000" dirty="0">
              <a:solidFill>
                <a:schemeClr val="tx2"/>
              </a:solidFill>
              <a:latin typeface="Gotham"/>
            </a:endParaRPr>
          </a:p>
          <a:p>
            <a:pPr lvl="0"/>
            <a:r>
              <a:rPr lang="en-GB" sz="2000" dirty="0">
                <a:solidFill>
                  <a:schemeClr val="tx2"/>
                </a:solidFill>
                <a:latin typeface="Gotham"/>
              </a:rPr>
              <a:t>1-Visit Chevening website </a:t>
            </a:r>
            <a:r>
              <a:rPr lang="en-GB" sz="2000" u="sng" dirty="0">
                <a:solidFill>
                  <a:schemeClr val="tx2"/>
                </a:solidFill>
                <a:latin typeface="Gotham"/>
                <a:hlinkClick r:id="rId5"/>
              </a:rPr>
              <a:t>www.chevening.org</a:t>
            </a:r>
            <a:r>
              <a:rPr lang="en-GB" sz="2000" dirty="0">
                <a:solidFill>
                  <a:schemeClr val="tx2"/>
                </a:solidFill>
                <a:latin typeface="Gotham"/>
              </a:rPr>
              <a:t> and apply online for </a:t>
            </a:r>
            <a:r>
              <a:rPr lang="en-US" sz="2000" dirty="0">
                <a:solidFill>
                  <a:schemeClr val="tx2"/>
                </a:solidFill>
                <a:latin typeface="Gotham"/>
              </a:rPr>
              <a:t>Football Coaching/Science either at </a:t>
            </a:r>
            <a:r>
              <a:rPr lang="en-US" sz="2000" b="1" dirty="0" err="1">
                <a:solidFill>
                  <a:schemeClr val="tx2"/>
                </a:solidFill>
                <a:latin typeface="Gotham"/>
              </a:rPr>
              <a:t>Solent</a:t>
            </a:r>
            <a:r>
              <a:rPr lang="en-US" sz="2000" b="1" dirty="0">
                <a:solidFill>
                  <a:schemeClr val="tx2"/>
                </a:solidFill>
                <a:latin typeface="Gotham"/>
              </a:rPr>
              <a:t> University or University Campus </a:t>
            </a:r>
            <a:r>
              <a:rPr lang="en-GB" sz="2000" b="1" dirty="0">
                <a:solidFill>
                  <a:schemeClr val="tx2"/>
                </a:solidFill>
                <a:latin typeface="Gotham"/>
              </a:rPr>
              <a:t>of Football Business (UCFB), Wembley Stadium UK.</a:t>
            </a:r>
          </a:p>
          <a:p>
            <a:pPr lvl="0"/>
            <a:endParaRPr lang="en-GB" sz="2000" dirty="0">
              <a:solidFill>
                <a:schemeClr val="tx2"/>
              </a:solidFill>
              <a:latin typeface="Gotham"/>
            </a:endParaRPr>
          </a:p>
          <a:p>
            <a:pPr lvl="0"/>
            <a:r>
              <a:rPr lang="en-GB" sz="2000" dirty="0">
                <a:solidFill>
                  <a:schemeClr val="tx2"/>
                </a:solidFill>
                <a:latin typeface="Gotham"/>
              </a:rPr>
              <a:t>2-Select three course choices to fulfil Chevening Scholarship requirements.</a:t>
            </a:r>
          </a:p>
          <a:p>
            <a:pPr lvl="0"/>
            <a:endParaRPr lang="en-GB" sz="2000" dirty="0">
              <a:solidFill>
                <a:schemeClr val="tx2"/>
              </a:solidFill>
              <a:latin typeface="Gotham"/>
            </a:endParaRPr>
          </a:p>
          <a:p>
            <a:pPr lvl="0"/>
            <a:r>
              <a:rPr lang="en-GB" sz="2000" dirty="0">
                <a:solidFill>
                  <a:schemeClr val="tx2"/>
                </a:solidFill>
                <a:latin typeface="Gotham"/>
              </a:rPr>
              <a:t>3-To apply for Chevening Swindon Town Football club scholarship, you must select first two courses at Solent University or UCFB and third similar course at any other UK University.</a:t>
            </a:r>
          </a:p>
        </p:txBody>
      </p:sp>
    </p:spTree>
    <p:extLst>
      <p:ext uri="{BB962C8B-B14F-4D97-AF65-F5344CB8AC3E}">
        <p14:creationId xmlns:p14="http://schemas.microsoft.com/office/powerpoint/2010/main" val="3576199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886701" y="233005"/>
            <a:ext cx="1018914" cy="1020833"/>
          </a:xfrm>
          <a:prstGeom prst="rect">
            <a:avLst/>
          </a:prstGeom>
        </p:spPr>
      </p:pic>
      <p:sp>
        <p:nvSpPr>
          <p:cNvPr id="7" name="Footer Placeholder 5">
            <a:extLst>
              <a:ext uri="{FF2B5EF4-FFF2-40B4-BE49-F238E27FC236}">
                <a16:creationId xmlns:a16="http://schemas.microsoft.com/office/drawing/2014/main" id="{64D7AB43-0428-03F5-D7F1-A515E6B161F1}"/>
              </a:ext>
            </a:extLst>
          </p:cNvPr>
          <p:cNvSpPr>
            <a:spLocks noGrp="1"/>
          </p:cNvSpPr>
          <p:nvPr>
            <p:ph type="ftr" sz="quarter" idx="11"/>
          </p:nvPr>
        </p:nvSpPr>
        <p:spPr>
          <a:xfrm>
            <a:off x="4038600" y="6356350"/>
            <a:ext cx="4114800" cy="365125"/>
          </a:xfrm>
        </p:spPr>
        <p:txBody>
          <a:bodyPr/>
          <a:lstStyle/>
          <a:p>
            <a:r>
              <a:rPr lang="en-GB" sz="1800" dirty="0">
                <a:solidFill>
                  <a:schemeClr val="accent1">
                    <a:lumMod val="50000"/>
                  </a:schemeClr>
                </a:solidFill>
                <a:latin typeface="Gotham"/>
                <a:cs typeface="Gotham Light" pitchFamily="50" charset="0"/>
              </a:rPr>
              <a:t>chevening.org                                                         #GoPlacesWithChevening</a:t>
            </a:r>
          </a:p>
        </p:txBody>
      </p:sp>
      <p:pic>
        <p:nvPicPr>
          <p:cNvPr id="12" name="Picture 11"/>
          <p:cNvPicPr/>
          <p:nvPr/>
        </p:nvPicPr>
        <p:blipFill>
          <a:blip r:embed="rId4"/>
          <a:stretch>
            <a:fillRect/>
          </a:stretch>
        </p:blipFill>
        <p:spPr>
          <a:xfrm>
            <a:off x="5365721" y="443927"/>
            <a:ext cx="804170" cy="845347"/>
          </a:xfrm>
          <a:prstGeom prst="rect">
            <a:avLst/>
          </a:prstGeom>
        </p:spPr>
      </p:pic>
      <p:sp>
        <p:nvSpPr>
          <p:cNvPr id="6" name="TextBox 5"/>
          <p:cNvSpPr txBox="1"/>
          <p:nvPr/>
        </p:nvSpPr>
        <p:spPr>
          <a:xfrm>
            <a:off x="1099128" y="1439381"/>
            <a:ext cx="8719127" cy="4770537"/>
          </a:xfrm>
          <a:prstGeom prst="rect">
            <a:avLst/>
          </a:prstGeom>
          <a:noFill/>
        </p:spPr>
        <p:txBody>
          <a:bodyPr wrap="square" rtlCol="0">
            <a:spAutoFit/>
          </a:bodyPr>
          <a:lstStyle/>
          <a:p>
            <a:pPr lvl="0"/>
            <a:r>
              <a:rPr lang="en-GB" sz="3200" b="1" dirty="0">
                <a:solidFill>
                  <a:schemeClr val="tx2"/>
                </a:solidFill>
                <a:latin typeface="Gotham"/>
              </a:rPr>
              <a:t>How to apply?</a:t>
            </a:r>
          </a:p>
          <a:p>
            <a:pPr lvl="0"/>
            <a:endParaRPr lang="en-GB" sz="1600" dirty="0">
              <a:solidFill>
                <a:schemeClr val="tx2"/>
              </a:solidFill>
              <a:latin typeface="Gotham"/>
            </a:endParaRPr>
          </a:p>
          <a:p>
            <a:pPr lvl="0"/>
            <a:r>
              <a:rPr lang="en-GB" sz="2000" dirty="0">
                <a:solidFill>
                  <a:schemeClr val="tx2"/>
                </a:solidFill>
                <a:latin typeface="Gotham"/>
              </a:rPr>
              <a:t>4- Please note that the course titles do not have to match exactly, but all three courses should be similar in content. You should select courses that reflect your current or future career goals.</a:t>
            </a:r>
          </a:p>
          <a:p>
            <a:pPr lvl="0"/>
            <a:endParaRPr lang="en-GB" sz="2000" dirty="0">
              <a:solidFill>
                <a:schemeClr val="tx2"/>
              </a:solidFill>
              <a:latin typeface="Gotham"/>
            </a:endParaRPr>
          </a:p>
          <a:p>
            <a:pPr lvl="0"/>
            <a:r>
              <a:rPr lang="en-GB" sz="2000" dirty="0">
                <a:solidFill>
                  <a:schemeClr val="tx2"/>
                </a:solidFill>
                <a:latin typeface="Gotham"/>
              </a:rPr>
              <a:t>5- Top ranking applicant will be selected for Chevening Swindon Town Football Club Scholarship. </a:t>
            </a:r>
          </a:p>
          <a:p>
            <a:pPr lvl="0"/>
            <a:endParaRPr lang="en-GB" sz="2000" dirty="0">
              <a:solidFill>
                <a:schemeClr val="tx2"/>
              </a:solidFill>
              <a:latin typeface="Gotham"/>
            </a:endParaRPr>
          </a:p>
          <a:p>
            <a:pPr lvl="0"/>
            <a:r>
              <a:rPr lang="en-GB" sz="2000" dirty="0">
                <a:solidFill>
                  <a:schemeClr val="tx2"/>
                </a:solidFill>
                <a:latin typeface="Gotham"/>
              </a:rPr>
              <a:t>6- If you are not selected for Chevening Swindon partnership award, you still have a chance to win Chevening scholarship for one year master degree at your third choice UK University. </a:t>
            </a:r>
          </a:p>
          <a:p>
            <a:pPr lvl="0"/>
            <a:r>
              <a:rPr lang="en-GB" sz="2000" dirty="0">
                <a:solidFill>
                  <a:schemeClr val="tx2"/>
                </a:solidFill>
                <a:latin typeface="Gotham"/>
              </a:rPr>
              <a:t>Check eligible courses on Chevening website course finder page  </a:t>
            </a:r>
            <a:r>
              <a:rPr lang="en-GB" sz="2000" u="sng" dirty="0">
                <a:latin typeface="Gotham"/>
                <a:hlinkClick r:id="rId5"/>
              </a:rPr>
              <a:t>https://www.chevening.org/scholarships/find-a-course/</a:t>
            </a:r>
            <a:endParaRPr lang="en-GB" sz="2000" dirty="0">
              <a:latin typeface="Gotham"/>
            </a:endParaRPr>
          </a:p>
          <a:p>
            <a:pPr lvl="0"/>
            <a:endParaRPr lang="en-GB" sz="1600" dirty="0">
              <a:latin typeface="Gotham"/>
            </a:endParaRPr>
          </a:p>
        </p:txBody>
      </p:sp>
    </p:spTree>
    <p:extLst>
      <p:ext uri="{BB962C8B-B14F-4D97-AF65-F5344CB8AC3E}">
        <p14:creationId xmlns:p14="http://schemas.microsoft.com/office/powerpoint/2010/main" val="4115408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886701" y="233005"/>
            <a:ext cx="1018914" cy="1020833"/>
          </a:xfrm>
          <a:prstGeom prst="rect">
            <a:avLst/>
          </a:prstGeom>
        </p:spPr>
      </p:pic>
      <p:sp>
        <p:nvSpPr>
          <p:cNvPr id="7" name="Footer Placeholder 5">
            <a:extLst>
              <a:ext uri="{FF2B5EF4-FFF2-40B4-BE49-F238E27FC236}">
                <a16:creationId xmlns:a16="http://schemas.microsoft.com/office/drawing/2014/main" id="{64D7AB43-0428-03F5-D7F1-A515E6B161F1}"/>
              </a:ext>
            </a:extLst>
          </p:cNvPr>
          <p:cNvSpPr>
            <a:spLocks noGrp="1"/>
          </p:cNvSpPr>
          <p:nvPr>
            <p:ph type="ftr" sz="quarter" idx="11"/>
          </p:nvPr>
        </p:nvSpPr>
        <p:spPr>
          <a:xfrm>
            <a:off x="4038600" y="6356350"/>
            <a:ext cx="4114800" cy="365125"/>
          </a:xfrm>
        </p:spPr>
        <p:txBody>
          <a:bodyPr/>
          <a:lstStyle/>
          <a:p>
            <a:r>
              <a:rPr lang="en-GB" sz="1800" dirty="0">
                <a:solidFill>
                  <a:schemeClr val="accent1">
                    <a:lumMod val="50000"/>
                  </a:schemeClr>
                </a:solidFill>
                <a:latin typeface="Gotham"/>
                <a:cs typeface="Gotham Light" pitchFamily="50" charset="0"/>
              </a:rPr>
              <a:t>chevening.org                                                         #GoPlacesWithChevening</a:t>
            </a:r>
          </a:p>
        </p:txBody>
      </p:sp>
      <p:sp>
        <p:nvSpPr>
          <p:cNvPr id="6" name="TextBox 5"/>
          <p:cNvSpPr txBox="1"/>
          <p:nvPr/>
        </p:nvSpPr>
        <p:spPr>
          <a:xfrm>
            <a:off x="951345" y="1505527"/>
            <a:ext cx="9596582" cy="4431983"/>
          </a:xfrm>
          <a:prstGeom prst="rect">
            <a:avLst/>
          </a:prstGeom>
          <a:noFill/>
        </p:spPr>
        <p:txBody>
          <a:bodyPr wrap="square" rtlCol="0">
            <a:spAutoFit/>
          </a:bodyPr>
          <a:lstStyle/>
          <a:p>
            <a:r>
              <a:rPr lang="en-GB" sz="3200" b="1" dirty="0">
                <a:solidFill>
                  <a:schemeClr val="tx2"/>
                </a:solidFill>
              </a:rPr>
              <a:t>What is </a:t>
            </a:r>
            <a:r>
              <a:rPr lang="en-GB" sz="3200" b="1" dirty="0" err="1">
                <a:solidFill>
                  <a:schemeClr val="tx2"/>
                </a:solidFill>
              </a:rPr>
              <a:t>Chevening</a:t>
            </a:r>
            <a:r>
              <a:rPr lang="en-GB" sz="3200" b="1" dirty="0">
                <a:solidFill>
                  <a:schemeClr val="tx2"/>
                </a:solidFill>
              </a:rPr>
              <a:t> Essex Partnership?</a:t>
            </a:r>
          </a:p>
          <a:p>
            <a:r>
              <a:rPr lang="en-GB" b="1" dirty="0">
                <a:solidFill>
                  <a:schemeClr val="tx2"/>
                </a:solidFill>
                <a:latin typeface="Gotham"/>
              </a:rPr>
              <a:t>Two scholarships </a:t>
            </a:r>
            <a:r>
              <a:rPr lang="en-GB" dirty="0">
                <a:solidFill>
                  <a:schemeClr val="tx2"/>
                </a:solidFill>
                <a:latin typeface="Gotham"/>
              </a:rPr>
              <a:t>will be offered to applicants from </a:t>
            </a:r>
            <a:r>
              <a:rPr lang="en-GB" b="1" dirty="0">
                <a:solidFill>
                  <a:schemeClr val="tx2"/>
                </a:solidFill>
                <a:latin typeface="Gotham"/>
              </a:rPr>
              <a:t>Pakistan</a:t>
            </a:r>
            <a:r>
              <a:rPr lang="en-GB" dirty="0">
                <a:solidFill>
                  <a:schemeClr val="tx2"/>
                </a:solidFill>
                <a:latin typeface="Gotham"/>
              </a:rPr>
              <a:t>. </a:t>
            </a:r>
            <a:endParaRPr lang="en-GB" i="1" dirty="0">
              <a:solidFill>
                <a:schemeClr val="tx2"/>
              </a:solidFill>
              <a:latin typeface="Gotham"/>
            </a:endParaRPr>
          </a:p>
          <a:p>
            <a:r>
              <a:rPr lang="en-GB" dirty="0">
                <a:solidFill>
                  <a:schemeClr val="tx2"/>
                </a:solidFill>
                <a:latin typeface="Gotham"/>
              </a:rPr>
              <a:t>Courses available for Pakistani Chevening applicants through the University of Essex Chevening Partnership Scheme will be limited to the following for 2024/2025 (subject to change with future academic years):</a:t>
            </a:r>
            <a:endParaRPr lang="en-GB" i="1" dirty="0">
              <a:solidFill>
                <a:schemeClr val="tx2"/>
              </a:solidFill>
              <a:latin typeface="Gotham"/>
            </a:endParaRPr>
          </a:p>
          <a:p>
            <a:endParaRPr lang="en-GB" b="1" dirty="0">
              <a:solidFill>
                <a:schemeClr val="tx2"/>
              </a:solidFill>
              <a:latin typeface="Gotham"/>
            </a:endParaRPr>
          </a:p>
          <a:p>
            <a:r>
              <a:rPr lang="en-GB" b="1" dirty="0">
                <a:solidFill>
                  <a:schemeClr val="tx2"/>
                </a:solidFill>
                <a:latin typeface="Gotham"/>
              </a:rPr>
              <a:t>Heritage / Museum studies</a:t>
            </a:r>
            <a:endParaRPr lang="en-GB" dirty="0">
              <a:solidFill>
                <a:schemeClr val="tx2"/>
              </a:solidFill>
              <a:latin typeface="Gotham"/>
            </a:endParaRPr>
          </a:p>
          <a:p>
            <a:pPr lvl="0"/>
            <a:r>
              <a:rPr lang="en-GB" dirty="0">
                <a:solidFill>
                  <a:schemeClr val="tx2"/>
                </a:solidFill>
                <a:latin typeface="Gotham"/>
              </a:rPr>
              <a:t>MA: Heritage and Museum Studies</a:t>
            </a:r>
          </a:p>
          <a:p>
            <a:pPr lvl="0"/>
            <a:r>
              <a:rPr lang="en-GB" dirty="0">
                <a:solidFill>
                  <a:schemeClr val="tx2"/>
                </a:solidFill>
                <a:latin typeface="Gotham"/>
              </a:rPr>
              <a:t>MA: Curating </a:t>
            </a:r>
          </a:p>
          <a:p>
            <a:endParaRPr lang="en-GB" b="1" dirty="0">
              <a:solidFill>
                <a:schemeClr val="tx2"/>
              </a:solidFill>
              <a:latin typeface="Gotham"/>
            </a:endParaRPr>
          </a:p>
          <a:p>
            <a:r>
              <a:rPr lang="en-GB" b="1" dirty="0">
                <a:solidFill>
                  <a:schemeClr val="tx2"/>
                </a:solidFill>
                <a:latin typeface="Gotham"/>
              </a:rPr>
              <a:t>Climate Change / Sustainability </a:t>
            </a:r>
            <a:r>
              <a:rPr lang="en-GB" dirty="0">
                <a:solidFill>
                  <a:schemeClr val="tx2"/>
                </a:solidFill>
                <a:latin typeface="Gotham"/>
              </a:rPr>
              <a:t>LLM: Law, Environment and Sustainability </a:t>
            </a:r>
          </a:p>
          <a:p>
            <a:pPr lvl="0"/>
            <a:r>
              <a:rPr lang="en-GB" dirty="0">
                <a:solidFill>
                  <a:schemeClr val="tx2"/>
                </a:solidFill>
                <a:latin typeface="Gotham"/>
              </a:rPr>
              <a:t>MA / MSc: Environment, Society and Culture </a:t>
            </a:r>
          </a:p>
          <a:p>
            <a:pPr lvl="0"/>
            <a:r>
              <a:rPr lang="en-GB" dirty="0">
                <a:solidFill>
                  <a:schemeClr val="tx2"/>
                </a:solidFill>
                <a:latin typeface="Gotham"/>
              </a:rPr>
              <a:t>MA / MSc: Environmental Futures and Climate Change </a:t>
            </a:r>
          </a:p>
          <a:p>
            <a:pPr lvl="0"/>
            <a:r>
              <a:rPr lang="en-GB" dirty="0">
                <a:solidFill>
                  <a:schemeClr val="tx2"/>
                </a:solidFill>
                <a:latin typeface="Gotham"/>
              </a:rPr>
              <a:t>MSc: Marine Science and Sustainable Development </a:t>
            </a:r>
          </a:p>
          <a:p>
            <a:pPr lvl="0"/>
            <a:endParaRPr lang="en-GB" sz="1600" dirty="0">
              <a:latin typeface="Gotham"/>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8618" y="397434"/>
            <a:ext cx="1417685" cy="880145"/>
          </a:xfrm>
          <a:prstGeom prst="rect">
            <a:avLst/>
          </a:prstGeom>
        </p:spPr>
      </p:pic>
    </p:spTree>
    <p:extLst>
      <p:ext uri="{BB962C8B-B14F-4D97-AF65-F5344CB8AC3E}">
        <p14:creationId xmlns:p14="http://schemas.microsoft.com/office/powerpoint/2010/main" val="14145091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886701" y="233005"/>
            <a:ext cx="1018914" cy="1020833"/>
          </a:xfrm>
          <a:prstGeom prst="rect">
            <a:avLst/>
          </a:prstGeom>
        </p:spPr>
      </p:pic>
      <p:sp>
        <p:nvSpPr>
          <p:cNvPr id="7" name="Footer Placeholder 5">
            <a:extLst>
              <a:ext uri="{FF2B5EF4-FFF2-40B4-BE49-F238E27FC236}">
                <a16:creationId xmlns:a16="http://schemas.microsoft.com/office/drawing/2014/main" id="{64D7AB43-0428-03F5-D7F1-A515E6B161F1}"/>
              </a:ext>
            </a:extLst>
          </p:cNvPr>
          <p:cNvSpPr>
            <a:spLocks noGrp="1"/>
          </p:cNvSpPr>
          <p:nvPr>
            <p:ph type="ftr" sz="quarter" idx="11"/>
          </p:nvPr>
        </p:nvSpPr>
        <p:spPr>
          <a:xfrm>
            <a:off x="4038600" y="6356350"/>
            <a:ext cx="4114800" cy="365125"/>
          </a:xfrm>
        </p:spPr>
        <p:txBody>
          <a:bodyPr/>
          <a:lstStyle/>
          <a:p>
            <a:r>
              <a:rPr lang="en-GB" sz="1800" dirty="0">
                <a:solidFill>
                  <a:schemeClr val="accent1">
                    <a:lumMod val="50000"/>
                  </a:schemeClr>
                </a:solidFill>
                <a:latin typeface="Gotham"/>
                <a:cs typeface="Gotham Light" pitchFamily="50" charset="0"/>
              </a:rPr>
              <a:t>chevening.org                                                         #GoPlacesWithChevening</a:t>
            </a:r>
          </a:p>
        </p:txBody>
      </p:sp>
      <p:sp>
        <p:nvSpPr>
          <p:cNvPr id="6" name="TextBox 5"/>
          <p:cNvSpPr txBox="1"/>
          <p:nvPr/>
        </p:nvSpPr>
        <p:spPr>
          <a:xfrm>
            <a:off x="1099128" y="1439382"/>
            <a:ext cx="9153236" cy="4647426"/>
          </a:xfrm>
          <a:prstGeom prst="rect">
            <a:avLst/>
          </a:prstGeom>
          <a:noFill/>
        </p:spPr>
        <p:txBody>
          <a:bodyPr wrap="square" rtlCol="0">
            <a:spAutoFit/>
          </a:bodyPr>
          <a:lstStyle/>
          <a:p>
            <a:r>
              <a:rPr lang="en-GB" sz="3200" b="1" dirty="0">
                <a:solidFill>
                  <a:schemeClr val="tx2"/>
                </a:solidFill>
                <a:latin typeface="Gotham"/>
              </a:rPr>
              <a:t>How to apply?</a:t>
            </a:r>
          </a:p>
          <a:p>
            <a:endParaRPr lang="en-GB" sz="2400" dirty="0">
              <a:solidFill>
                <a:schemeClr val="tx2"/>
              </a:solidFill>
              <a:latin typeface="Gotham"/>
            </a:endParaRPr>
          </a:p>
          <a:p>
            <a:r>
              <a:rPr lang="en-GB" sz="2400" dirty="0">
                <a:solidFill>
                  <a:schemeClr val="tx2"/>
                </a:solidFill>
                <a:latin typeface="Gotham"/>
              </a:rPr>
              <a:t>Visit </a:t>
            </a:r>
            <a:r>
              <a:rPr lang="en-GB" sz="2400" dirty="0" err="1">
                <a:solidFill>
                  <a:schemeClr val="tx2"/>
                </a:solidFill>
                <a:latin typeface="Gotham"/>
              </a:rPr>
              <a:t>Chevening</a:t>
            </a:r>
            <a:r>
              <a:rPr lang="en-GB" sz="2400" dirty="0">
                <a:solidFill>
                  <a:schemeClr val="tx2"/>
                </a:solidFill>
                <a:latin typeface="Gotham"/>
              </a:rPr>
              <a:t> website </a:t>
            </a:r>
            <a:r>
              <a:rPr lang="en-GB" sz="2400" u="sng" dirty="0">
                <a:solidFill>
                  <a:schemeClr val="tx2"/>
                </a:solidFill>
                <a:latin typeface="Gotham"/>
                <a:hlinkClick r:id="rId4"/>
              </a:rPr>
              <a:t>www.chevening.org</a:t>
            </a:r>
            <a:r>
              <a:rPr lang="en-GB" sz="2400" dirty="0">
                <a:solidFill>
                  <a:schemeClr val="tx2"/>
                </a:solidFill>
                <a:latin typeface="Gotham"/>
              </a:rPr>
              <a:t> and apply online for </a:t>
            </a:r>
            <a:r>
              <a:rPr lang="en-GB" sz="2400" b="1" dirty="0">
                <a:solidFill>
                  <a:schemeClr val="tx2"/>
                </a:solidFill>
                <a:latin typeface="Gotham"/>
              </a:rPr>
              <a:t>Heritage / Museum studies and Climate Change / Sustainability </a:t>
            </a:r>
            <a:r>
              <a:rPr lang="en-GB" sz="2400" dirty="0">
                <a:solidFill>
                  <a:schemeClr val="tx2"/>
                </a:solidFill>
                <a:latin typeface="Gotham"/>
              </a:rPr>
              <a:t>LLM at </a:t>
            </a:r>
            <a:r>
              <a:rPr lang="en-US" sz="2400" dirty="0">
                <a:solidFill>
                  <a:schemeClr val="tx2"/>
                </a:solidFill>
                <a:latin typeface="Gotham"/>
              </a:rPr>
              <a:t>Essex University.  </a:t>
            </a:r>
            <a:r>
              <a:rPr lang="en-US" sz="2400" b="1" dirty="0">
                <a:solidFill>
                  <a:schemeClr val="tx2"/>
                </a:solidFill>
                <a:latin typeface="Gotham"/>
              </a:rPr>
              <a:t> </a:t>
            </a:r>
          </a:p>
          <a:p>
            <a:endParaRPr lang="en-US" sz="2400" b="1" dirty="0">
              <a:solidFill>
                <a:schemeClr val="tx2"/>
              </a:solidFill>
              <a:latin typeface="Gotham"/>
            </a:endParaRPr>
          </a:p>
          <a:p>
            <a:r>
              <a:rPr lang="en-US" sz="2400" dirty="0">
                <a:solidFill>
                  <a:schemeClr val="tx2"/>
                </a:solidFill>
                <a:latin typeface="Gotham"/>
              </a:rPr>
              <a:t>Applications for Chevening Scholarships will open in September until </a:t>
            </a:r>
            <a:r>
              <a:rPr lang="en-US" sz="2400" b="1" dirty="0">
                <a:solidFill>
                  <a:schemeClr val="tx2"/>
                </a:solidFill>
                <a:latin typeface="Gotham"/>
              </a:rPr>
              <a:t>November 2023. </a:t>
            </a:r>
            <a:endParaRPr lang="en-GB" sz="2400" dirty="0">
              <a:solidFill>
                <a:schemeClr val="tx2"/>
              </a:solidFill>
              <a:latin typeface="Gotham"/>
            </a:endParaRPr>
          </a:p>
          <a:p>
            <a:endParaRPr lang="en-US" sz="2400" dirty="0">
              <a:solidFill>
                <a:schemeClr val="tx2"/>
              </a:solidFill>
              <a:latin typeface="Gotham"/>
            </a:endParaRPr>
          </a:p>
          <a:p>
            <a:r>
              <a:rPr lang="en-US" sz="2400" dirty="0">
                <a:solidFill>
                  <a:schemeClr val="tx2"/>
                </a:solidFill>
                <a:latin typeface="Gotham"/>
              </a:rPr>
              <a:t>Sign up for alerts and to find all information about eligibility, timelines, and the online application system on our websit</a:t>
            </a:r>
            <a:r>
              <a:rPr lang="en-US" sz="2400" dirty="0">
                <a:latin typeface="Gotham"/>
              </a:rPr>
              <a:t>e: </a:t>
            </a:r>
            <a:r>
              <a:rPr lang="en-US" sz="2400" u="sng" dirty="0">
                <a:latin typeface="Gotham"/>
                <a:hlinkClick r:id="rId4"/>
              </a:rPr>
              <a:t>www.chevening.org</a:t>
            </a:r>
            <a:endParaRPr lang="en-GB" sz="2400" dirty="0">
              <a:latin typeface="Gotham"/>
            </a:endParaRPr>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38618" y="397434"/>
            <a:ext cx="1417685" cy="880145"/>
          </a:xfrm>
          <a:prstGeom prst="rect">
            <a:avLst/>
          </a:prstGeom>
        </p:spPr>
      </p:pic>
    </p:spTree>
    <p:extLst>
      <p:ext uri="{BB962C8B-B14F-4D97-AF65-F5344CB8AC3E}">
        <p14:creationId xmlns:p14="http://schemas.microsoft.com/office/powerpoint/2010/main" val="847490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886701" y="233005"/>
            <a:ext cx="1018914" cy="1020833"/>
          </a:xfrm>
          <a:prstGeom prst="rect">
            <a:avLst/>
          </a:prstGeom>
        </p:spPr>
      </p:pic>
      <p:sp>
        <p:nvSpPr>
          <p:cNvPr id="7" name="Footer Placeholder 5">
            <a:extLst>
              <a:ext uri="{FF2B5EF4-FFF2-40B4-BE49-F238E27FC236}">
                <a16:creationId xmlns:a16="http://schemas.microsoft.com/office/drawing/2014/main" id="{64D7AB43-0428-03F5-D7F1-A515E6B161F1}"/>
              </a:ext>
            </a:extLst>
          </p:cNvPr>
          <p:cNvSpPr>
            <a:spLocks noGrp="1"/>
          </p:cNvSpPr>
          <p:nvPr>
            <p:ph type="ftr" sz="quarter" idx="11"/>
          </p:nvPr>
        </p:nvSpPr>
        <p:spPr>
          <a:xfrm>
            <a:off x="4038600" y="6356350"/>
            <a:ext cx="4114800" cy="365125"/>
          </a:xfrm>
        </p:spPr>
        <p:txBody>
          <a:bodyPr/>
          <a:lstStyle/>
          <a:p>
            <a:r>
              <a:rPr lang="en-GB" sz="1800" dirty="0">
                <a:solidFill>
                  <a:schemeClr val="accent1">
                    <a:lumMod val="50000"/>
                  </a:schemeClr>
                </a:solidFill>
                <a:latin typeface="Gotham"/>
                <a:cs typeface="Gotham Light" pitchFamily="50" charset="0"/>
              </a:rPr>
              <a:t>chevening.org                                                         #GoPlacesWithChevening</a:t>
            </a:r>
          </a:p>
        </p:txBody>
      </p:sp>
      <p:sp>
        <p:nvSpPr>
          <p:cNvPr id="6" name="TextBox 5"/>
          <p:cNvSpPr txBox="1"/>
          <p:nvPr/>
        </p:nvSpPr>
        <p:spPr>
          <a:xfrm>
            <a:off x="1099127" y="1439382"/>
            <a:ext cx="9707417" cy="3170099"/>
          </a:xfrm>
          <a:prstGeom prst="rect">
            <a:avLst/>
          </a:prstGeom>
          <a:noFill/>
        </p:spPr>
        <p:txBody>
          <a:bodyPr wrap="square" rtlCol="0">
            <a:spAutoFit/>
          </a:bodyPr>
          <a:lstStyle/>
          <a:p>
            <a:r>
              <a:rPr lang="en-GB" sz="4000" b="1" dirty="0" err="1">
                <a:solidFill>
                  <a:schemeClr val="tx2"/>
                </a:solidFill>
                <a:latin typeface="Gotham"/>
              </a:rPr>
              <a:t>Chevening</a:t>
            </a:r>
            <a:r>
              <a:rPr lang="en-GB" sz="4000" b="1" dirty="0">
                <a:solidFill>
                  <a:schemeClr val="tx2"/>
                </a:solidFill>
                <a:latin typeface="Gotham"/>
              </a:rPr>
              <a:t> Fellowships</a:t>
            </a:r>
          </a:p>
          <a:p>
            <a:endParaRPr lang="en-GB" sz="3200" dirty="0">
              <a:solidFill>
                <a:schemeClr val="tx2"/>
              </a:solidFill>
              <a:latin typeface="Gotham"/>
            </a:endParaRPr>
          </a:p>
          <a:p>
            <a:r>
              <a:rPr lang="en-GB" sz="2800" dirty="0">
                <a:solidFill>
                  <a:schemeClr val="tx2"/>
                </a:solidFill>
                <a:latin typeface="Gotham"/>
              </a:rPr>
              <a:t>1-South Asia Journalism Programme</a:t>
            </a:r>
          </a:p>
          <a:p>
            <a:r>
              <a:rPr lang="en-GB" sz="2800" dirty="0">
                <a:solidFill>
                  <a:schemeClr val="tx2"/>
                </a:solidFill>
                <a:latin typeface="Gotham"/>
              </a:rPr>
              <a:t>2-OCIS Fellowship </a:t>
            </a:r>
          </a:p>
          <a:p>
            <a:endParaRPr lang="en-GB" sz="2400" dirty="0">
              <a:latin typeface="Gotham"/>
            </a:endParaRPr>
          </a:p>
          <a:p>
            <a:endParaRPr lang="en-GB" sz="2400" dirty="0">
              <a:latin typeface="Gotham"/>
            </a:endParaRPr>
          </a:p>
          <a:p>
            <a:endParaRPr lang="en-GB" sz="2400" dirty="0">
              <a:latin typeface="Gotham"/>
            </a:endParaRPr>
          </a:p>
        </p:txBody>
      </p:sp>
    </p:spTree>
    <p:extLst>
      <p:ext uri="{BB962C8B-B14F-4D97-AF65-F5344CB8AC3E}">
        <p14:creationId xmlns:p14="http://schemas.microsoft.com/office/powerpoint/2010/main" val="2880740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886701" y="233005"/>
            <a:ext cx="1018914" cy="1020833"/>
          </a:xfrm>
          <a:prstGeom prst="rect">
            <a:avLst/>
          </a:prstGeom>
        </p:spPr>
      </p:pic>
      <p:sp>
        <p:nvSpPr>
          <p:cNvPr id="7" name="Footer Placeholder 5">
            <a:extLst>
              <a:ext uri="{FF2B5EF4-FFF2-40B4-BE49-F238E27FC236}">
                <a16:creationId xmlns:a16="http://schemas.microsoft.com/office/drawing/2014/main" id="{64D7AB43-0428-03F5-D7F1-A515E6B161F1}"/>
              </a:ext>
            </a:extLst>
          </p:cNvPr>
          <p:cNvSpPr>
            <a:spLocks noGrp="1"/>
          </p:cNvSpPr>
          <p:nvPr>
            <p:ph type="ftr" sz="quarter" idx="11"/>
          </p:nvPr>
        </p:nvSpPr>
        <p:spPr>
          <a:xfrm>
            <a:off x="4038600" y="6356350"/>
            <a:ext cx="4114800" cy="365125"/>
          </a:xfrm>
        </p:spPr>
        <p:txBody>
          <a:bodyPr/>
          <a:lstStyle/>
          <a:p>
            <a:r>
              <a:rPr lang="en-GB" sz="1800" dirty="0">
                <a:solidFill>
                  <a:schemeClr val="accent1">
                    <a:lumMod val="50000"/>
                  </a:schemeClr>
                </a:solidFill>
                <a:latin typeface="Gotham"/>
                <a:cs typeface="Gotham Light" pitchFamily="50" charset="0"/>
              </a:rPr>
              <a:t>chevening.org                                                         #GoPlacesWithChevening</a:t>
            </a:r>
          </a:p>
        </p:txBody>
      </p:sp>
      <p:sp>
        <p:nvSpPr>
          <p:cNvPr id="6" name="TextBox 5"/>
          <p:cNvSpPr txBox="1"/>
          <p:nvPr/>
        </p:nvSpPr>
        <p:spPr>
          <a:xfrm>
            <a:off x="1099127" y="1439382"/>
            <a:ext cx="9707417" cy="4770537"/>
          </a:xfrm>
          <a:prstGeom prst="rect">
            <a:avLst/>
          </a:prstGeom>
          <a:noFill/>
        </p:spPr>
        <p:txBody>
          <a:bodyPr wrap="square" rtlCol="0">
            <a:spAutoFit/>
          </a:bodyPr>
          <a:lstStyle/>
          <a:p>
            <a:r>
              <a:rPr lang="en-GB" sz="3200" b="1" dirty="0">
                <a:solidFill>
                  <a:schemeClr val="tx2"/>
                </a:solidFill>
                <a:latin typeface="Gotham"/>
              </a:rPr>
              <a:t>Start preparing your application. </a:t>
            </a:r>
          </a:p>
          <a:p>
            <a:endParaRPr lang="en-GB" sz="3200" b="1" dirty="0">
              <a:solidFill>
                <a:schemeClr val="tx2"/>
              </a:solidFill>
              <a:latin typeface="Gotham"/>
            </a:endParaRPr>
          </a:p>
          <a:p>
            <a:r>
              <a:rPr lang="en-GB" sz="3200" b="1" dirty="0">
                <a:solidFill>
                  <a:schemeClr val="tx2"/>
                </a:solidFill>
                <a:latin typeface="Gotham"/>
              </a:rPr>
              <a:t>Follow our social media channels</a:t>
            </a:r>
          </a:p>
          <a:p>
            <a:endParaRPr lang="en-GB" sz="3200" b="1" dirty="0">
              <a:solidFill>
                <a:schemeClr val="tx2"/>
              </a:solidFill>
              <a:latin typeface="Gotham"/>
            </a:endParaRPr>
          </a:p>
          <a:p>
            <a:r>
              <a:rPr lang="en-GB" sz="3200" b="1" dirty="0">
                <a:solidFill>
                  <a:schemeClr val="tx2"/>
                </a:solidFill>
                <a:latin typeface="Gotham"/>
              </a:rPr>
              <a:t>Keep yourself updated</a:t>
            </a:r>
          </a:p>
          <a:p>
            <a:endParaRPr lang="en-GB" sz="3200" b="1" dirty="0">
              <a:solidFill>
                <a:schemeClr val="tx2"/>
              </a:solidFill>
              <a:latin typeface="Gotham"/>
            </a:endParaRPr>
          </a:p>
          <a:p>
            <a:r>
              <a:rPr lang="en-GB" sz="3200" b="1" dirty="0">
                <a:solidFill>
                  <a:schemeClr val="tx2"/>
                </a:solidFill>
                <a:latin typeface="Gotham"/>
              </a:rPr>
              <a:t>Application window will open in September to receive applications for academic year 2024-25. </a:t>
            </a:r>
          </a:p>
          <a:p>
            <a:endParaRPr lang="en-GB" sz="2400" dirty="0">
              <a:latin typeface="Gotham"/>
            </a:endParaRPr>
          </a:p>
          <a:p>
            <a:endParaRPr lang="en-GB" sz="2400" dirty="0">
              <a:latin typeface="Gotham"/>
            </a:endParaRPr>
          </a:p>
        </p:txBody>
      </p:sp>
    </p:spTree>
    <p:extLst>
      <p:ext uri="{BB962C8B-B14F-4D97-AF65-F5344CB8AC3E}">
        <p14:creationId xmlns:p14="http://schemas.microsoft.com/office/powerpoint/2010/main" val="1479598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893633" y="319017"/>
            <a:ext cx="1018914" cy="1020833"/>
          </a:xfrm>
          <a:prstGeom prst="rect">
            <a:avLst/>
          </a:prstGeom>
        </p:spPr>
      </p:pic>
      <p:sp>
        <p:nvSpPr>
          <p:cNvPr id="2" name="TextBox 1">
            <a:extLst>
              <a:ext uri="{FF2B5EF4-FFF2-40B4-BE49-F238E27FC236}">
                <a16:creationId xmlns:a16="http://schemas.microsoft.com/office/drawing/2014/main" id="{A1D531AB-FC73-ADF5-3E92-382961AF8D6E}"/>
              </a:ext>
            </a:extLst>
          </p:cNvPr>
          <p:cNvSpPr txBox="1"/>
          <p:nvPr/>
        </p:nvSpPr>
        <p:spPr>
          <a:xfrm>
            <a:off x="581025" y="1221801"/>
            <a:ext cx="10229850" cy="584775"/>
          </a:xfrm>
          <a:prstGeom prst="rect">
            <a:avLst/>
          </a:prstGeom>
          <a:noFill/>
        </p:spPr>
        <p:txBody>
          <a:bodyPr wrap="square" rtlCol="0">
            <a:spAutoFit/>
          </a:bodyPr>
          <a:lstStyle/>
          <a:p>
            <a:r>
              <a:rPr lang="en-GB" sz="3200" dirty="0">
                <a:solidFill>
                  <a:schemeClr val="accent1">
                    <a:lumMod val="50000"/>
                  </a:schemeClr>
                </a:solidFill>
                <a:latin typeface="Gotham"/>
              </a:rPr>
              <a:t>Chevening social media </a:t>
            </a:r>
          </a:p>
        </p:txBody>
      </p:sp>
      <p:sp>
        <p:nvSpPr>
          <p:cNvPr id="3" name="TextBox 2">
            <a:extLst>
              <a:ext uri="{FF2B5EF4-FFF2-40B4-BE49-F238E27FC236}">
                <a16:creationId xmlns:a16="http://schemas.microsoft.com/office/drawing/2014/main" id="{9A9A76EB-4AA5-12BC-9F02-BF4040AF62CB}"/>
              </a:ext>
            </a:extLst>
          </p:cNvPr>
          <p:cNvSpPr txBox="1"/>
          <p:nvPr/>
        </p:nvSpPr>
        <p:spPr>
          <a:xfrm>
            <a:off x="699583" y="2090672"/>
            <a:ext cx="5172075" cy="2308324"/>
          </a:xfrm>
          <a:prstGeom prst="rect">
            <a:avLst/>
          </a:prstGeom>
          <a:noFill/>
        </p:spPr>
        <p:txBody>
          <a:bodyPr wrap="square" rtlCol="0">
            <a:spAutoFit/>
          </a:bodyPr>
          <a:lstStyle/>
          <a:p>
            <a:r>
              <a:rPr lang="en-US" sz="2400" dirty="0">
                <a:solidFill>
                  <a:schemeClr val="accent1">
                    <a:lumMod val="50000"/>
                  </a:schemeClr>
                </a:solidFill>
                <a:latin typeface="Gotham"/>
                <a:cs typeface="Gotham Light" pitchFamily="50" charset="0"/>
              </a:rPr>
              <a:t>Website: </a:t>
            </a:r>
            <a:r>
              <a:rPr lang="en-US" sz="2400" b="1" dirty="0">
                <a:solidFill>
                  <a:schemeClr val="accent1">
                    <a:lumMod val="50000"/>
                  </a:schemeClr>
                </a:solidFill>
                <a:latin typeface="Gotham"/>
                <a:cs typeface="Gotham Bold" pitchFamily="50" charset="0"/>
              </a:rPr>
              <a:t>chevening.org</a:t>
            </a:r>
          </a:p>
          <a:p>
            <a:pPr marL="285750" indent="-285750">
              <a:buFont typeface="Arial" panose="020B0604020202020204" pitchFamily="34" charset="0"/>
              <a:buChar char="•"/>
            </a:pPr>
            <a:endParaRPr lang="en-US" sz="2400" dirty="0">
              <a:solidFill>
                <a:schemeClr val="accent1">
                  <a:lumMod val="50000"/>
                </a:schemeClr>
              </a:solidFill>
              <a:latin typeface="Gotham"/>
              <a:cs typeface="Gotham Light" pitchFamily="50" charset="0"/>
            </a:endParaRPr>
          </a:p>
          <a:p>
            <a:r>
              <a:rPr lang="en-US" sz="2400" dirty="0">
                <a:solidFill>
                  <a:schemeClr val="accent1">
                    <a:lumMod val="50000"/>
                  </a:schemeClr>
                </a:solidFill>
                <a:latin typeface="Gotham"/>
                <a:cs typeface="Gotham Light" pitchFamily="50" charset="0"/>
              </a:rPr>
              <a:t>Facebook, Twitter, Instagram: </a:t>
            </a:r>
            <a:r>
              <a:rPr lang="en-US" sz="2400" b="1" dirty="0">
                <a:solidFill>
                  <a:schemeClr val="accent1">
                    <a:lumMod val="50000"/>
                  </a:schemeClr>
                </a:solidFill>
                <a:latin typeface="Gotham"/>
                <a:cs typeface="Gotham Bold" pitchFamily="50" charset="0"/>
              </a:rPr>
              <a:t>@cheveningfcdo</a:t>
            </a:r>
          </a:p>
          <a:p>
            <a:pPr marL="285750" indent="-285750">
              <a:buFont typeface="Arial" panose="020B0604020202020204" pitchFamily="34" charset="0"/>
              <a:buChar char="•"/>
            </a:pPr>
            <a:endParaRPr lang="en-US" sz="2400" dirty="0">
              <a:solidFill>
                <a:schemeClr val="accent1">
                  <a:lumMod val="50000"/>
                </a:schemeClr>
              </a:solidFill>
              <a:latin typeface="Gotham"/>
              <a:cs typeface="Gotham Light" pitchFamily="50" charset="0"/>
            </a:endParaRPr>
          </a:p>
          <a:p>
            <a:r>
              <a:rPr lang="en-US" sz="2400" dirty="0">
                <a:solidFill>
                  <a:schemeClr val="accent1">
                    <a:lumMod val="50000"/>
                  </a:schemeClr>
                </a:solidFill>
                <a:latin typeface="Gotham"/>
                <a:cs typeface="Gotham Light" pitchFamily="50" charset="0"/>
              </a:rPr>
              <a:t>LinkedIn: </a:t>
            </a:r>
            <a:r>
              <a:rPr lang="en-US" sz="2400" b="1" dirty="0">
                <a:solidFill>
                  <a:schemeClr val="accent1">
                    <a:lumMod val="50000"/>
                  </a:schemeClr>
                </a:solidFill>
                <a:latin typeface="Gotham"/>
                <a:cs typeface="Gotham Bold" pitchFamily="50" charset="0"/>
              </a:rPr>
              <a:t>‘Chevening Awards’</a:t>
            </a:r>
          </a:p>
        </p:txBody>
      </p:sp>
      <p:sp>
        <p:nvSpPr>
          <p:cNvPr id="8" name="Footer Placeholder 5">
            <a:extLst>
              <a:ext uri="{FF2B5EF4-FFF2-40B4-BE49-F238E27FC236}">
                <a16:creationId xmlns:a16="http://schemas.microsoft.com/office/drawing/2014/main" id="{96C6C6DB-F7AE-4E14-8317-2B87E2319855}"/>
              </a:ext>
            </a:extLst>
          </p:cNvPr>
          <p:cNvSpPr>
            <a:spLocks noGrp="1"/>
          </p:cNvSpPr>
          <p:nvPr>
            <p:ph type="ftr" sz="quarter" idx="11"/>
          </p:nvPr>
        </p:nvSpPr>
        <p:spPr>
          <a:xfrm>
            <a:off x="4038600" y="6356350"/>
            <a:ext cx="4114800" cy="365125"/>
          </a:xfrm>
        </p:spPr>
        <p:txBody>
          <a:bodyPr/>
          <a:lstStyle/>
          <a:p>
            <a:r>
              <a:rPr lang="en-GB" sz="1800" dirty="0">
                <a:solidFill>
                  <a:schemeClr val="accent1">
                    <a:lumMod val="50000"/>
                  </a:schemeClr>
                </a:solidFill>
                <a:latin typeface="Gotham"/>
                <a:cs typeface="Gotham Light" pitchFamily="50" charset="0"/>
              </a:rPr>
              <a:t>chevening.org                                                         #GoPlacesWithChevening</a:t>
            </a:r>
          </a:p>
        </p:txBody>
      </p:sp>
    </p:spTree>
    <p:extLst>
      <p:ext uri="{BB962C8B-B14F-4D97-AF65-F5344CB8AC3E}">
        <p14:creationId xmlns:p14="http://schemas.microsoft.com/office/powerpoint/2010/main" val="40702177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9C2A4BB-56A0-F0BD-C3C3-8B09895C52E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7" name="TextBox 6">
            <a:extLst>
              <a:ext uri="{FF2B5EF4-FFF2-40B4-BE49-F238E27FC236}">
                <a16:creationId xmlns:a16="http://schemas.microsoft.com/office/drawing/2014/main" id="{840C6115-8EF4-32EE-C984-3701AC35FFC8}"/>
              </a:ext>
            </a:extLst>
          </p:cNvPr>
          <p:cNvSpPr txBox="1"/>
          <p:nvPr/>
        </p:nvSpPr>
        <p:spPr>
          <a:xfrm>
            <a:off x="256674" y="781050"/>
            <a:ext cx="6506076" cy="1477328"/>
          </a:xfrm>
          <a:prstGeom prst="rect">
            <a:avLst/>
          </a:prstGeom>
          <a:noFill/>
        </p:spPr>
        <p:txBody>
          <a:bodyPr wrap="square" rtlCol="0">
            <a:spAutoFit/>
          </a:bodyPr>
          <a:lstStyle/>
          <a:p>
            <a:r>
              <a:rPr lang="en-GB" sz="6000" dirty="0">
                <a:solidFill>
                  <a:schemeClr val="bg1"/>
                </a:solidFill>
                <a:latin typeface="Gotham"/>
              </a:rPr>
              <a:t>Thank you </a:t>
            </a:r>
          </a:p>
          <a:p>
            <a:r>
              <a:rPr lang="en-GB" sz="3000" dirty="0">
                <a:solidFill>
                  <a:schemeClr val="bg1"/>
                </a:solidFill>
                <a:latin typeface="Gotham"/>
              </a:rPr>
              <a:t>Any questions?</a:t>
            </a:r>
          </a:p>
        </p:txBody>
      </p:sp>
      <p:sp>
        <p:nvSpPr>
          <p:cNvPr id="8" name="Footer Placeholder 7">
            <a:extLst>
              <a:ext uri="{FF2B5EF4-FFF2-40B4-BE49-F238E27FC236}">
                <a16:creationId xmlns:a16="http://schemas.microsoft.com/office/drawing/2014/main" id="{42B034F7-1CD7-715E-2F00-FCD09F3F19C2}"/>
              </a:ext>
            </a:extLst>
          </p:cNvPr>
          <p:cNvSpPr>
            <a:spLocks noGrp="1"/>
          </p:cNvSpPr>
          <p:nvPr>
            <p:ph type="ftr" sz="quarter" idx="11"/>
          </p:nvPr>
        </p:nvSpPr>
        <p:spPr/>
        <p:txBody>
          <a:bodyPr/>
          <a:lstStyle/>
          <a:p>
            <a:r>
              <a:rPr lang="en-GB" sz="1800" dirty="0">
                <a:solidFill>
                  <a:schemeClr val="bg1"/>
                </a:solidFill>
                <a:latin typeface="Gotham"/>
              </a:rPr>
              <a:t>chevening.org                                                         #GoPlacesWithChevening</a:t>
            </a:r>
          </a:p>
        </p:txBody>
      </p:sp>
    </p:spTree>
    <p:extLst>
      <p:ext uri="{BB962C8B-B14F-4D97-AF65-F5344CB8AC3E}">
        <p14:creationId xmlns:p14="http://schemas.microsoft.com/office/powerpoint/2010/main" val="2152074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sp>
        <p:nvSpPr>
          <p:cNvPr id="6" name="Footer Placeholder 5">
            <a:extLst>
              <a:ext uri="{FF2B5EF4-FFF2-40B4-BE49-F238E27FC236}">
                <a16:creationId xmlns:a16="http://schemas.microsoft.com/office/drawing/2014/main" id="{704CA624-584F-F758-CA6A-15BCF855BC9A}"/>
              </a:ext>
            </a:extLst>
          </p:cNvPr>
          <p:cNvSpPr>
            <a:spLocks noGrp="1"/>
          </p:cNvSpPr>
          <p:nvPr>
            <p:ph type="ftr" sz="quarter" idx="11"/>
          </p:nvPr>
        </p:nvSpPr>
        <p:spPr/>
        <p:txBody>
          <a:bodyPr/>
          <a:lstStyle/>
          <a:p>
            <a:r>
              <a:rPr lang="en-GB" sz="1800" dirty="0">
                <a:solidFill>
                  <a:schemeClr val="accent1">
                    <a:lumMod val="50000"/>
                  </a:schemeClr>
                </a:solidFill>
                <a:latin typeface="Gotham"/>
                <a:cs typeface="Gotham Light" pitchFamily="50" charset="0"/>
              </a:rPr>
              <a:t>chevening.org                                                         #GoPlacesWithChevening</a:t>
            </a:r>
          </a:p>
        </p:txBody>
      </p:sp>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915276" y="233005"/>
            <a:ext cx="1018914" cy="1020833"/>
          </a:xfrm>
          <a:prstGeom prst="rect">
            <a:avLst/>
          </a:prstGeom>
        </p:spPr>
      </p:pic>
      <p:sp>
        <p:nvSpPr>
          <p:cNvPr id="11" name="TextBox 10">
            <a:extLst>
              <a:ext uri="{FF2B5EF4-FFF2-40B4-BE49-F238E27FC236}">
                <a16:creationId xmlns:a16="http://schemas.microsoft.com/office/drawing/2014/main" id="{059A503B-2BA7-CE77-7793-3E2FF1D9AC7B}"/>
              </a:ext>
            </a:extLst>
          </p:cNvPr>
          <p:cNvSpPr txBox="1"/>
          <p:nvPr/>
        </p:nvSpPr>
        <p:spPr>
          <a:xfrm>
            <a:off x="577215" y="1253838"/>
            <a:ext cx="7947660" cy="4154984"/>
          </a:xfrm>
          <a:prstGeom prst="rect">
            <a:avLst/>
          </a:prstGeom>
          <a:noFill/>
        </p:spPr>
        <p:txBody>
          <a:bodyPr wrap="square" rtlCol="0">
            <a:spAutoFit/>
          </a:bodyPr>
          <a:lstStyle/>
          <a:p>
            <a:r>
              <a:rPr lang="en-GB" sz="3200" dirty="0">
                <a:solidFill>
                  <a:schemeClr val="accent1">
                    <a:lumMod val="50000"/>
                  </a:schemeClr>
                </a:solidFill>
                <a:latin typeface="Gotham"/>
              </a:rPr>
              <a:t>What are Chevening Scholarships?</a:t>
            </a:r>
          </a:p>
          <a:p>
            <a:endParaRPr lang="en-GB" sz="3200" dirty="0">
              <a:solidFill>
                <a:schemeClr val="accent1">
                  <a:lumMod val="50000"/>
                </a:schemeClr>
              </a:solidFill>
              <a:latin typeface="Gotham"/>
            </a:endParaRPr>
          </a:p>
          <a:p>
            <a:r>
              <a:rPr lang="en-US" sz="2400" dirty="0">
                <a:solidFill>
                  <a:schemeClr val="accent1">
                    <a:lumMod val="50000"/>
                  </a:schemeClr>
                </a:solidFill>
                <a:latin typeface="Gotham"/>
                <a:cs typeface="Gotham Light" pitchFamily="50" charset="0"/>
              </a:rPr>
              <a:t>The UK Government’s </a:t>
            </a:r>
            <a:r>
              <a:rPr lang="en-US" sz="2400" dirty="0">
                <a:solidFill>
                  <a:schemeClr val="accent1">
                    <a:lumMod val="50000"/>
                  </a:schemeClr>
                </a:solidFill>
                <a:latin typeface="Gotham"/>
                <a:cs typeface="Gotham Bold" pitchFamily="50" charset="0"/>
              </a:rPr>
              <a:t>global scholarship </a:t>
            </a:r>
            <a:r>
              <a:rPr lang="en-US" sz="2400" dirty="0" err="1">
                <a:solidFill>
                  <a:schemeClr val="accent1">
                    <a:lumMod val="50000"/>
                  </a:schemeClr>
                </a:solidFill>
                <a:latin typeface="Gotham"/>
                <a:cs typeface="Gotham Bold" pitchFamily="50" charset="0"/>
              </a:rPr>
              <a:t>programme</a:t>
            </a:r>
            <a:r>
              <a:rPr lang="en-US" sz="2400" dirty="0">
                <a:solidFill>
                  <a:schemeClr val="accent1">
                    <a:lumMod val="50000"/>
                  </a:schemeClr>
                </a:solidFill>
                <a:latin typeface="Gotham"/>
                <a:cs typeface="Gotham Light" pitchFamily="50" charset="0"/>
              </a:rPr>
              <a:t>, funded by the Foreign, Commonwealth, and Development Office (FCDO) and partner </a:t>
            </a:r>
            <a:r>
              <a:rPr lang="en-US" sz="2400" dirty="0" err="1">
                <a:solidFill>
                  <a:schemeClr val="accent1">
                    <a:lumMod val="50000"/>
                  </a:schemeClr>
                </a:solidFill>
                <a:latin typeface="Gotham"/>
                <a:cs typeface="Gotham Light" pitchFamily="50" charset="0"/>
              </a:rPr>
              <a:t>organisations</a:t>
            </a:r>
            <a:r>
              <a:rPr lang="en-US" sz="2400" dirty="0">
                <a:solidFill>
                  <a:schemeClr val="accent1">
                    <a:lumMod val="50000"/>
                  </a:schemeClr>
                </a:solidFill>
                <a:latin typeface="Gotham"/>
                <a:cs typeface="Gotham Light" pitchFamily="50" charset="0"/>
              </a:rPr>
              <a:t>.</a:t>
            </a:r>
          </a:p>
          <a:p>
            <a:endParaRPr lang="en-US" sz="2400" dirty="0">
              <a:solidFill>
                <a:schemeClr val="accent1">
                  <a:lumMod val="50000"/>
                </a:schemeClr>
              </a:solidFill>
              <a:latin typeface="Gotham"/>
              <a:cs typeface="Gotham Light" pitchFamily="50" charset="0"/>
            </a:endParaRPr>
          </a:p>
          <a:p>
            <a:r>
              <a:rPr lang="en-US" sz="2400" dirty="0">
                <a:solidFill>
                  <a:schemeClr val="accent1">
                    <a:lumMod val="50000"/>
                  </a:schemeClr>
                </a:solidFill>
                <a:latin typeface="Gotham"/>
                <a:cs typeface="Gotham Light" pitchFamily="50" charset="0"/>
              </a:rPr>
              <a:t>Available in over 160 countries and territories, these scholarships support one-year master’s degrees in any subject and at any UK university. </a:t>
            </a:r>
          </a:p>
          <a:p>
            <a:endParaRPr lang="en-GB" sz="3200" dirty="0">
              <a:solidFill>
                <a:schemeClr val="accent1">
                  <a:lumMod val="50000"/>
                </a:schemeClr>
              </a:solidFill>
              <a:latin typeface="Gotham"/>
            </a:endParaRPr>
          </a:p>
        </p:txBody>
      </p:sp>
    </p:spTree>
    <p:extLst>
      <p:ext uri="{BB962C8B-B14F-4D97-AF65-F5344CB8AC3E}">
        <p14:creationId xmlns:p14="http://schemas.microsoft.com/office/powerpoint/2010/main" val="3959068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753351" y="395217"/>
            <a:ext cx="1018914" cy="1020833"/>
          </a:xfrm>
          <a:prstGeom prst="rect">
            <a:avLst/>
          </a:prstGeom>
        </p:spPr>
      </p:pic>
      <p:sp>
        <p:nvSpPr>
          <p:cNvPr id="11" name="TextBox 10">
            <a:extLst>
              <a:ext uri="{FF2B5EF4-FFF2-40B4-BE49-F238E27FC236}">
                <a16:creationId xmlns:a16="http://schemas.microsoft.com/office/drawing/2014/main" id="{059A503B-2BA7-CE77-7793-3E2FF1D9AC7B}"/>
              </a:ext>
            </a:extLst>
          </p:cNvPr>
          <p:cNvSpPr txBox="1"/>
          <p:nvPr/>
        </p:nvSpPr>
        <p:spPr>
          <a:xfrm>
            <a:off x="577214" y="1253838"/>
            <a:ext cx="8852536" cy="4093428"/>
          </a:xfrm>
          <a:prstGeom prst="rect">
            <a:avLst/>
          </a:prstGeom>
          <a:noFill/>
        </p:spPr>
        <p:txBody>
          <a:bodyPr wrap="square" rtlCol="0">
            <a:spAutoFit/>
          </a:bodyPr>
          <a:lstStyle/>
          <a:p>
            <a:r>
              <a:rPr lang="en-GB" sz="3200" dirty="0">
                <a:solidFill>
                  <a:schemeClr val="accent1">
                    <a:lumMod val="50000"/>
                  </a:schemeClr>
                </a:solidFill>
                <a:latin typeface="Gotham"/>
              </a:rPr>
              <a:t>Who are Chevening scholarships aimed at?</a:t>
            </a:r>
          </a:p>
          <a:p>
            <a:endParaRPr lang="en-GB" sz="3000" dirty="0">
              <a:solidFill>
                <a:schemeClr val="accent1">
                  <a:lumMod val="50000"/>
                </a:schemeClr>
              </a:solidFill>
              <a:latin typeface="Gotham"/>
            </a:endParaRPr>
          </a:p>
          <a:p>
            <a:r>
              <a:rPr lang="en-US" sz="2400" dirty="0">
                <a:solidFill>
                  <a:srgbClr val="003F72"/>
                </a:solidFill>
                <a:latin typeface="Gotham"/>
                <a:cs typeface="Gotham Light" pitchFamily="50" charset="0"/>
              </a:rPr>
              <a:t>Chevening Scholars are </a:t>
            </a:r>
            <a:r>
              <a:rPr lang="en-US" sz="2400" dirty="0">
                <a:solidFill>
                  <a:srgbClr val="003F72"/>
                </a:solidFill>
                <a:latin typeface="Gotham"/>
                <a:cs typeface="Gotham Bold" pitchFamily="50" charset="0"/>
              </a:rPr>
              <a:t>passionate about creating positive change</a:t>
            </a:r>
            <a:r>
              <a:rPr lang="en-US" sz="2400" dirty="0">
                <a:solidFill>
                  <a:srgbClr val="003F72"/>
                </a:solidFill>
                <a:latin typeface="Gotham"/>
                <a:cs typeface="Gotham Light" pitchFamily="50" charset="0"/>
              </a:rPr>
              <a:t> in their home countries. They are good at building relationships, are </a:t>
            </a:r>
            <a:r>
              <a:rPr lang="en-US" sz="2400" dirty="0">
                <a:solidFill>
                  <a:srgbClr val="003F72"/>
                </a:solidFill>
                <a:latin typeface="Gotham"/>
                <a:cs typeface="Gotham Bold" pitchFamily="50" charset="0"/>
              </a:rPr>
              <a:t>resilient and determined</a:t>
            </a:r>
            <a:r>
              <a:rPr lang="en-US" sz="2400" dirty="0">
                <a:solidFill>
                  <a:srgbClr val="003F72"/>
                </a:solidFill>
                <a:latin typeface="Gotham"/>
                <a:cs typeface="Gotham Light" pitchFamily="50" charset="0"/>
              </a:rPr>
              <a:t>, and have a short, mid and long-term plan for achieving their goals. </a:t>
            </a:r>
          </a:p>
          <a:p>
            <a:endParaRPr lang="en-US" sz="2400" dirty="0">
              <a:solidFill>
                <a:srgbClr val="003F72"/>
              </a:solidFill>
              <a:latin typeface="Gotham"/>
              <a:cs typeface="Gotham Light" pitchFamily="50" charset="0"/>
            </a:endParaRPr>
          </a:p>
          <a:p>
            <a:r>
              <a:rPr lang="en-US" sz="2400" dirty="0">
                <a:solidFill>
                  <a:srgbClr val="003F72"/>
                </a:solidFill>
                <a:latin typeface="Gotham"/>
                <a:cs typeface="Gotham Light" pitchFamily="50" charset="0"/>
              </a:rPr>
              <a:t>Chevening Scholars tend to rise to </a:t>
            </a:r>
            <a:r>
              <a:rPr lang="en-US" sz="2400" dirty="0">
                <a:solidFill>
                  <a:srgbClr val="003F72"/>
                </a:solidFill>
                <a:latin typeface="Gotham"/>
                <a:cs typeface="Gotham Bold" pitchFamily="50" charset="0"/>
              </a:rPr>
              <a:t>prominent positions</a:t>
            </a:r>
            <a:r>
              <a:rPr lang="en-US" sz="2400" dirty="0">
                <a:solidFill>
                  <a:srgbClr val="003F72"/>
                </a:solidFill>
                <a:latin typeface="Gotham"/>
                <a:cs typeface="Gotham Light" pitchFamily="50" charset="0"/>
              </a:rPr>
              <a:t> in their countries, and in their chosen fields.</a:t>
            </a:r>
          </a:p>
          <a:p>
            <a:endParaRPr lang="en-GB" sz="3000" dirty="0">
              <a:solidFill>
                <a:schemeClr val="accent1">
                  <a:lumMod val="50000"/>
                </a:schemeClr>
              </a:solidFill>
              <a:latin typeface="Gotham"/>
            </a:endParaRPr>
          </a:p>
        </p:txBody>
      </p:sp>
      <p:sp>
        <p:nvSpPr>
          <p:cNvPr id="7" name="Footer Placeholder 5">
            <a:extLst>
              <a:ext uri="{FF2B5EF4-FFF2-40B4-BE49-F238E27FC236}">
                <a16:creationId xmlns:a16="http://schemas.microsoft.com/office/drawing/2014/main" id="{AEBF722A-0B66-3BF2-61ED-9E59ADC9853B}"/>
              </a:ext>
            </a:extLst>
          </p:cNvPr>
          <p:cNvSpPr>
            <a:spLocks noGrp="1"/>
          </p:cNvSpPr>
          <p:nvPr>
            <p:ph type="ftr" sz="quarter" idx="11"/>
          </p:nvPr>
        </p:nvSpPr>
        <p:spPr>
          <a:xfrm>
            <a:off x="4038600" y="6356350"/>
            <a:ext cx="4114800" cy="365125"/>
          </a:xfrm>
        </p:spPr>
        <p:txBody>
          <a:bodyPr/>
          <a:lstStyle/>
          <a:p>
            <a:r>
              <a:rPr lang="en-GB" sz="1800" dirty="0">
                <a:solidFill>
                  <a:schemeClr val="accent1">
                    <a:lumMod val="50000"/>
                  </a:schemeClr>
                </a:solidFill>
                <a:latin typeface="Gotham"/>
                <a:cs typeface="Gotham Light" pitchFamily="50" charset="0"/>
              </a:rPr>
              <a:t>chevening.org                                                         #GoPlacesWithChevening</a:t>
            </a:r>
          </a:p>
        </p:txBody>
      </p:sp>
    </p:spTree>
    <p:extLst>
      <p:ext uri="{BB962C8B-B14F-4D97-AF65-F5344CB8AC3E}">
        <p14:creationId xmlns:p14="http://schemas.microsoft.com/office/powerpoint/2010/main" val="2794025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858126" y="233005"/>
            <a:ext cx="1018914" cy="1020833"/>
          </a:xfrm>
          <a:prstGeom prst="rect">
            <a:avLst/>
          </a:prstGeom>
        </p:spPr>
      </p:pic>
      <p:sp>
        <p:nvSpPr>
          <p:cNvPr id="11" name="TextBox 10">
            <a:extLst>
              <a:ext uri="{FF2B5EF4-FFF2-40B4-BE49-F238E27FC236}">
                <a16:creationId xmlns:a16="http://schemas.microsoft.com/office/drawing/2014/main" id="{059A503B-2BA7-CE77-7793-3E2FF1D9AC7B}"/>
              </a:ext>
            </a:extLst>
          </p:cNvPr>
          <p:cNvSpPr txBox="1"/>
          <p:nvPr/>
        </p:nvSpPr>
        <p:spPr>
          <a:xfrm>
            <a:off x="577215" y="1253838"/>
            <a:ext cx="8595360" cy="4893647"/>
          </a:xfrm>
          <a:prstGeom prst="rect">
            <a:avLst/>
          </a:prstGeom>
          <a:noFill/>
        </p:spPr>
        <p:txBody>
          <a:bodyPr wrap="square" rtlCol="0">
            <a:spAutoFit/>
          </a:bodyPr>
          <a:lstStyle/>
          <a:p>
            <a:r>
              <a:rPr lang="en-GB" sz="3200" dirty="0">
                <a:solidFill>
                  <a:schemeClr val="accent1">
                    <a:lumMod val="50000"/>
                  </a:schemeClr>
                </a:solidFill>
                <a:latin typeface="Gotham"/>
              </a:rPr>
              <a:t>Eligibility criteria </a:t>
            </a:r>
          </a:p>
          <a:p>
            <a:endParaRPr lang="en-GB" sz="3000" dirty="0">
              <a:solidFill>
                <a:schemeClr val="accent1">
                  <a:lumMod val="50000"/>
                </a:schemeClr>
              </a:solidFill>
              <a:latin typeface="Gotham"/>
            </a:endParaRPr>
          </a:p>
          <a:p>
            <a:pPr>
              <a:lnSpc>
                <a:spcPct val="150000"/>
              </a:lnSpc>
            </a:pPr>
            <a:r>
              <a:rPr lang="en-US" sz="2000" dirty="0">
                <a:solidFill>
                  <a:schemeClr val="accent1">
                    <a:lumMod val="50000"/>
                  </a:schemeClr>
                </a:solidFill>
                <a:latin typeface="Gotham"/>
                <a:cs typeface="Gotham Light" pitchFamily="50" charset="0"/>
              </a:rPr>
              <a:t>In order to submit an eligible application, you must:</a:t>
            </a:r>
          </a:p>
          <a:p>
            <a:pPr marL="285750" indent="-285750">
              <a:lnSpc>
                <a:spcPct val="150000"/>
              </a:lnSpc>
              <a:buFont typeface="Arial" panose="020B0604020202020204" pitchFamily="34" charset="0"/>
              <a:buChar char="•"/>
            </a:pPr>
            <a:r>
              <a:rPr lang="en-US" sz="2000" dirty="0">
                <a:solidFill>
                  <a:schemeClr val="accent1">
                    <a:lumMod val="50000"/>
                  </a:schemeClr>
                </a:solidFill>
                <a:latin typeface="Gotham"/>
                <a:cs typeface="Gotham Light" pitchFamily="50" charset="0"/>
              </a:rPr>
              <a:t>Be a </a:t>
            </a:r>
            <a:r>
              <a:rPr lang="en-US" sz="2000" dirty="0">
                <a:solidFill>
                  <a:schemeClr val="accent1">
                    <a:lumMod val="50000"/>
                  </a:schemeClr>
                </a:solidFill>
                <a:latin typeface="Gotham"/>
                <a:cs typeface="Gotham Bold" pitchFamily="50" charset="0"/>
              </a:rPr>
              <a:t>citizen</a:t>
            </a:r>
            <a:r>
              <a:rPr lang="en-US" sz="2000" dirty="0">
                <a:solidFill>
                  <a:schemeClr val="accent1">
                    <a:lumMod val="50000"/>
                  </a:schemeClr>
                </a:solidFill>
                <a:latin typeface="Gotham"/>
                <a:cs typeface="Gotham Light" pitchFamily="50" charset="0"/>
              </a:rPr>
              <a:t> of Pakistan</a:t>
            </a:r>
          </a:p>
          <a:p>
            <a:pPr marL="285750" indent="-285750">
              <a:lnSpc>
                <a:spcPct val="150000"/>
              </a:lnSpc>
              <a:buFont typeface="Arial" panose="020B0604020202020204" pitchFamily="34" charset="0"/>
              <a:buChar char="•"/>
            </a:pPr>
            <a:r>
              <a:rPr lang="en-US" sz="2000" dirty="0">
                <a:solidFill>
                  <a:schemeClr val="accent1">
                    <a:lumMod val="50000"/>
                  </a:schemeClr>
                </a:solidFill>
                <a:latin typeface="Gotham"/>
                <a:cs typeface="Gotham Light" pitchFamily="50" charset="0"/>
              </a:rPr>
              <a:t>Already have an undergraduate </a:t>
            </a:r>
            <a:r>
              <a:rPr lang="en-US" sz="2000" dirty="0">
                <a:solidFill>
                  <a:schemeClr val="accent1">
                    <a:lumMod val="50000"/>
                  </a:schemeClr>
                </a:solidFill>
                <a:latin typeface="Gotham"/>
                <a:cs typeface="Gotham Bold" pitchFamily="50" charset="0"/>
              </a:rPr>
              <a:t>degree</a:t>
            </a:r>
          </a:p>
          <a:p>
            <a:pPr marL="285750" indent="-285750">
              <a:lnSpc>
                <a:spcPct val="150000"/>
              </a:lnSpc>
              <a:buFont typeface="Arial" panose="020B0604020202020204" pitchFamily="34" charset="0"/>
              <a:buChar char="•"/>
            </a:pPr>
            <a:r>
              <a:rPr lang="en-US" sz="2000" dirty="0">
                <a:solidFill>
                  <a:schemeClr val="accent1">
                    <a:lumMod val="50000"/>
                  </a:schemeClr>
                </a:solidFill>
                <a:latin typeface="Gotham"/>
                <a:cs typeface="Gotham Light" pitchFamily="50" charset="0"/>
              </a:rPr>
              <a:t>Have at least two years’ </a:t>
            </a:r>
            <a:r>
              <a:rPr lang="en-US" sz="2000" dirty="0">
                <a:solidFill>
                  <a:schemeClr val="accent1">
                    <a:lumMod val="50000"/>
                  </a:schemeClr>
                </a:solidFill>
                <a:latin typeface="Gotham"/>
                <a:cs typeface="Gotham Bold" pitchFamily="50" charset="0"/>
              </a:rPr>
              <a:t>work experience</a:t>
            </a:r>
          </a:p>
          <a:p>
            <a:pPr marL="285750" indent="-285750">
              <a:lnSpc>
                <a:spcPct val="150000"/>
              </a:lnSpc>
              <a:buFont typeface="Arial" panose="020B0604020202020204" pitchFamily="34" charset="0"/>
              <a:buChar char="•"/>
            </a:pPr>
            <a:r>
              <a:rPr lang="en-US" sz="2000" dirty="0">
                <a:solidFill>
                  <a:schemeClr val="accent1">
                    <a:lumMod val="50000"/>
                  </a:schemeClr>
                </a:solidFill>
                <a:latin typeface="Gotham"/>
                <a:cs typeface="Gotham Light" pitchFamily="50" charset="0"/>
              </a:rPr>
              <a:t>Not have previously received UK government funding to study in the UK</a:t>
            </a:r>
          </a:p>
          <a:p>
            <a:pPr>
              <a:lnSpc>
                <a:spcPct val="150000"/>
              </a:lnSpc>
            </a:pPr>
            <a:endParaRPr lang="en-US" sz="2000" dirty="0">
              <a:solidFill>
                <a:schemeClr val="accent1">
                  <a:lumMod val="50000"/>
                </a:schemeClr>
              </a:solidFill>
              <a:latin typeface="Gotham"/>
              <a:cs typeface="Gotham Light" pitchFamily="50" charset="0"/>
            </a:endParaRPr>
          </a:p>
          <a:p>
            <a:r>
              <a:rPr lang="en-US" sz="2000" dirty="0">
                <a:solidFill>
                  <a:schemeClr val="accent1">
                    <a:lumMod val="50000"/>
                  </a:schemeClr>
                </a:solidFill>
                <a:latin typeface="Gotham"/>
                <a:cs typeface="Gotham Light" pitchFamily="50" charset="0"/>
              </a:rPr>
              <a:t>Before being awarded a scholarship, selected candidates must also hold an </a:t>
            </a:r>
            <a:r>
              <a:rPr lang="en-US" sz="2000" dirty="0">
                <a:solidFill>
                  <a:schemeClr val="accent1">
                    <a:lumMod val="50000"/>
                  </a:schemeClr>
                </a:solidFill>
                <a:latin typeface="Gotham"/>
                <a:cs typeface="Gotham Bold" pitchFamily="50" charset="0"/>
              </a:rPr>
              <a:t>unconditional offer</a:t>
            </a:r>
            <a:r>
              <a:rPr lang="en-US" sz="2000" dirty="0">
                <a:solidFill>
                  <a:schemeClr val="accent1">
                    <a:lumMod val="50000"/>
                  </a:schemeClr>
                </a:solidFill>
                <a:latin typeface="Gotham"/>
                <a:cs typeface="Gotham Light" pitchFamily="50" charset="0"/>
              </a:rPr>
              <a:t> from at least one of their three course choices.</a:t>
            </a:r>
          </a:p>
          <a:p>
            <a:endParaRPr lang="en-GB" sz="3000" dirty="0">
              <a:solidFill>
                <a:schemeClr val="accent1">
                  <a:lumMod val="50000"/>
                </a:schemeClr>
              </a:solidFill>
              <a:latin typeface="Gotham"/>
            </a:endParaRPr>
          </a:p>
        </p:txBody>
      </p:sp>
      <p:sp>
        <p:nvSpPr>
          <p:cNvPr id="7" name="Footer Placeholder 5">
            <a:extLst>
              <a:ext uri="{FF2B5EF4-FFF2-40B4-BE49-F238E27FC236}">
                <a16:creationId xmlns:a16="http://schemas.microsoft.com/office/drawing/2014/main" id="{5C80D89D-7036-F413-D52A-0A6147311CBD}"/>
              </a:ext>
            </a:extLst>
          </p:cNvPr>
          <p:cNvSpPr>
            <a:spLocks noGrp="1"/>
          </p:cNvSpPr>
          <p:nvPr>
            <p:ph type="ftr" sz="quarter" idx="11"/>
          </p:nvPr>
        </p:nvSpPr>
        <p:spPr>
          <a:xfrm>
            <a:off x="4038600" y="6356350"/>
            <a:ext cx="4114800" cy="365125"/>
          </a:xfrm>
        </p:spPr>
        <p:txBody>
          <a:bodyPr/>
          <a:lstStyle/>
          <a:p>
            <a:r>
              <a:rPr lang="en-GB" sz="1800" dirty="0">
                <a:solidFill>
                  <a:schemeClr val="accent1">
                    <a:lumMod val="50000"/>
                  </a:schemeClr>
                </a:solidFill>
                <a:latin typeface="Gotham"/>
                <a:cs typeface="Gotham Light" pitchFamily="50" charset="0"/>
              </a:rPr>
              <a:t>chevening.org                                                         #GoPlacesWithChevening</a:t>
            </a:r>
          </a:p>
        </p:txBody>
      </p:sp>
    </p:spTree>
    <p:extLst>
      <p:ext uri="{BB962C8B-B14F-4D97-AF65-F5344CB8AC3E}">
        <p14:creationId xmlns:p14="http://schemas.microsoft.com/office/powerpoint/2010/main" val="1211126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800976" y="347592"/>
            <a:ext cx="1018914" cy="1020833"/>
          </a:xfrm>
          <a:prstGeom prst="rect">
            <a:avLst/>
          </a:prstGeom>
        </p:spPr>
      </p:pic>
      <p:sp>
        <p:nvSpPr>
          <p:cNvPr id="11" name="TextBox 10">
            <a:extLst>
              <a:ext uri="{FF2B5EF4-FFF2-40B4-BE49-F238E27FC236}">
                <a16:creationId xmlns:a16="http://schemas.microsoft.com/office/drawing/2014/main" id="{059A503B-2BA7-CE77-7793-3E2FF1D9AC7B}"/>
              </a:ext>
            </a:extLst>
          </p:cNvPr>
          <p:cNvSpPr txBox="1"/>
          <p:nvPr/>
        </p:nvSpPr>
        <p:spPr>
          <a:xfrm>
            <a:off x="577215" y="1253838"/>
            <a:ext cx="7376160" cy="4801314"/>
          </a:xfrm>
          <a:prstGeom prst="rect">
            <a:avLst/>
          </a:prstGeom>
          <a:noFill/>
        </p:spPr>
        <p:txBody>
          <a:bodyPr wrap="square" rtlCol="0">
            <a:spAutoFit/>
          </a:bodyPr>
          <a:lstStyle/>
          <a:p>
            <a:r>
              <a:rPr lang="en-GB" sz="3200" dirty="0">
                <a:solidFill>
                  <a:schemeClr val="accent1">
                    <a:lumMod val="50000"/>
                  </a:schemeClr>
                </a:solidFill>
                <a:latin typeface="Gotham"/>
              </a:rPr>
              <a:t>A Chevening scholarship covers:</a:t>
            </a:r>
          </a:p>
          <a:p>
            <a:endParaRPr lang="en-GB" sz="3200" dirty="0">
              <a:solidFill>
                <a:schemeClr val="accent1">
                  <a:lumMod val="50000"/>
                </a:schemeClr>
              </a:solidFill>
              <a:latin typeface="Gotham"/>
            </a:endParaRPr>
          </a:p>
          <a:p>
            <a:pPr marL="285750" indent="-285750">
              <a:lnSpc>
                <a:spcPct val="150000"/>
              </a:lnSpc>
              <a:buFont typeface="Arial" panose="020B0604020202020204" pitchFamily="34" charset="0"/>
              <a:buChar char="•"/>
            </a:pPr>
            <a:r>
              <a:rPr lang="en-US" sz="2000" dirty="0">
                <a:solidFill>
                  <a:schemeClr val="accent1">
                    <a:lumMod val="50000"/>
                  </a:schemeClr>
                </a:solidFill>
                <a:latin typeface="Gotham"/>
                <a:cs typeface="Gotham Light" pitchFamily="50" charset="0"/>
              </a:rPr>
              <a:t>Fully covered* tuition fees</a:t>
            </a:r>
          </a:p>
          <a:p>
            <a:pPr marL="285750" indent="-285750">
              <a:lnSpc>
                <a:spcPct val="150000"/>
              </a:lnSpc>
              <a:buFont typeface="Arial" panose="020B0604020202020204" pitchFamily="34" charset="0"/>
              <a:buChar char="•"/>
            </a:pPr>
            <a:r>
              <a:rPr lang="en-US" sz="2000" dirty="0">
                <a:solidFill>
                  <a:schemeClr val="accent1">
                    <a:lumMod val="50000"/>
                  </a:schemeClr>
                </a:solidFill>
                <a:latin typeface="Gotham"/>
                <a:cs typeface="Gotham Light" pitchFamily="50" charset="0"/>
              </a:rPr>
              <a:t>A living allowance at a set rate (for one individual)</a:t>
            </a:r>
          </a:p>
          <a:p>
            <a:pPr marL="285750" indent="-285750">
              <a:lnSpc>
                <a:spcPct val="150000"/>
              </a:lnSpc>
              <a:buFont typeface="Arial" panose="020B0604020202020204" pitchFamily="34" charset="0"/>
              <a:buChar char="•"/>
            </a:pPr>
            <a:r>
              <a:rPr lang="en-US" sz="2000" dirty="0">
                <a:solidFill>
                  <a:schemeClr val="accent1">
                    <a:lumMod val="50000"/>
                  </a:schemeClr>
                </a:solidFill>
                <a:latin typeface="Gotham"/>
                <a:cs typeface="Gotham Light" pitchFamily="50" charset="0"/>
              </a:rPr>
              <a:t>An economy return flight to the UK</a:t>
            </a:r>
          </a:p>
          <a:p>
            <a:pPr marL="285750" indent="-285750">
              <a:lnSpc>
                <a:spcPct val="150000"/>
              </a:lnSpc>
              <a:buFont typeface="Arial" panose="020B0604020202020204" pitchFamily="34" charset="0"/>
              <a:buChar char="•"/>
            </a:pPr>
            <a:r>
              <a:rPr lang="en-US" sz="2000" dirty="0">
                <a:solidFill>
                  <a:schemeClr val="accent1">
                    <a:lumMod val="50000"/>
                  </a:schemeClr>
                </a:solidFill>
                <a:latin typeface="Gotham"/>
                <a:cs typeface="Gotham Light" pitchFamily="50" charset="0"/>
              </a:rPr>
              <a:t>Additional grants to cover essential expenditure</a:t>
            </a:r>
          </a:p>
          <a:p>
            <a:pPr>
              <a:lnSpc>
                <a:spcPct val="150000"/>
              </a:lnSpc>
            </a:pPr>
            <a:endParaRPr lang="en-US" sz="2000" dirty="0">
              <a:solidFill>
                <a:schemeClr val="accent1">
                  <a:lumMod val="50000"/>
                </a:schemeClr>
              </a:solidFill>
              <a:latin typeface="Gotham"/>
              <a:cs typeface="Gotham Light" pitchFamily="50" charset="0"/>
            </a:endParaRPr>
          </a:p>
          <a:p>
            <a:pPr>
              <a:lnSpc>
                <a:spcPct val="150000"/>
              </a:lnSpc>
            </a:pPr>
            <a:r>
              <a:rPr lang="en-US" sz="2000" dirty="0">
                <a:solidFill>
                  <a:schemeClr val="accent1">
                    <a:lumMod val="50000"/>
                  </a:schemeClr>
                </a:solidFill>
                <a:latin typeface="Gotham"/>
                <a:cs typeface="Gotham Light" pitchFamily="50" charset="0"/>
              </a:rPr>
              <a:t>* There is a global Chevening fee cap of around £22,000 for MBAs</a:t>
            </a:r>
          </a:p>
          <a:p>
            <a:endParaRPr lang="en-GB" sz="3200" dirty="0">
              <a:solidFill>
                <a:schemeClr val="accent1">
                  <a:lumMod val="50000"/>
                </a:schemeClr>
              </a:solidFill>
              <a:latin typeface="Gotham"/>
            </a:endParaRPr>
          </a:p>
        </p:txBody>
      </p:sp>
      <p:sp>
        <p:nvSpPr>
          <p:cNvPr id="7" name="Footer Placeholder 5">
            <a:extLst>
              <a:ext uri="{FF2B5EF4-FFF2-40B4-BE49-F238E27FC236}">
                <a16:creationId xmlns:a16="http://schemas.microsoft.com/office/drawing/2014/main" id="{8B96ACC5-C9DB-C6DB-AF43-53ACEF8C14C5}"/>
              </a:ext>
            </a:extLst>
          </p:cNvPr>
          <p:cNvSpPr>
            <a:spLocks noGrp="1"/>
          </p:cNvSpPr>
          <p:nvPr>
            <p:ph type="ftr" sz="quarter" idx="11"/>
          </p:nvPr>
        </p:nvSpPr>
        <p:spPr>
          <a:xfrm>
            <a:off x="4038600" y="6356350"/>
            <a:ext cx="4114800" cy="365125"/>
          </a:xfrm>
        </p:spPr>
        <p:txBody>
          <a:bodyPr/>
          <a:lstStyle/>
          <a:p>
            <a:r>
              <a:rPr lang="en-GB" sz="1800" dirty="0">
                <a:solidFill>
                  <a:schemeClr val="accent1">
                    <a:lumMod val="50000"/>
                  </a:schemeClr>
                </a:solidFill>
                <a:latin typeface="Gotham"/>
                <a:cs typeface="Gotham Light" pitchFamily="50" charset="0"/>
              </a:rPr>
              <a:t>chevening.org                                                         #GoPlacesWithChevening</a:t>
            </a:r>
          </a:p>
        </p:txBody>
      </p:sp>
    </p:spTree>
    <p:extLst>
      <p:ext uri="{BB962C8B-B14F-4D97-AF65-F5344CB8AC3E}">
        <p14:creationId xmlns:p14="http://schemas.microsoft.com/office/powerpoint/2010/main" val="2587442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839076" y="233005"/>
            <a:ext cx="1018914" cy="1020833"/>
          </a:xfrm>
          <a:prstGeom prst="rect">
            <a:avLst/>
          </a:prstGeom>
        </p:spPr>
      </p:pic>
      <p:sp>
        <p:nvSpPr>
          <p:cNvPr id="11" name="TextBox 10">
            <a:extLst>
              <a:ext uri="{FF2B5EF4-FFF2-40B4-BE49-F238E27FC236}">
                <a16:creationId xmlns:a16="http://schemas.microsoft.com/office/drawing/2014/main" id="{059A503B-2BA7-CE77-7793-3E2FF1D9AC7B}"/>
              </a:ext>
            </a:extLst>
          </p:cNvPr>
          <p:cNvSpPr txBox="1"/>
          <p:nvPr/>
        </p:nvSpPr>
        <p:spPr>
          <a:xfrm>
            <a:off x="577214" y="1253838"/>
            <a:ext cx="9052561" cy="4154984"/>
          </a:xfrm>
          <a:prstGeom prst="rect">
            <a:avLst/>
          </a:prstGeom>
          <a:noFill/>
        </p:spPr>
        <p:txBody>
          <a:bodyPr wrap="square" rtlCol="0">
            <a:spAutoFit/>
          </a:bodyPr>
          <a:lstStyle/>
          <a:p>
            <a:r>
              <a:rPr lang="en-GB" sz="3200" dirty="0">
                <a:solidFill>
                  <a:schemeClr val="accent1">
                    <a:lumMod val="50000"/>
                  </a:schemeClr>
                </a:solidFill>
                <a:latin typeface="Gotham"/>
              </a:rPr>
              <a:t>Benefits of a Chevening scholarship include:</a:t>
            </a:r>
          </a:p>
          <a:p>
            <a:endParaRPr lang="en-GB" sz="3200" dirty="0">
              <a:solidFill>
                <a:schemeClr val="accent1">
                  <a:lumMod val="50000"/>
                </a:schemeClr>
              </a:solidFill>
              <a:latin typeface="Gotham"/>
            </a:endParaRPr>
          </a:p>
          <a:p>
            <a:r>
              <a:rPr lang="en-US" sz="2400" dirty="0">
                <a:solidFill>
                  <a:srgbClr val="003F72"/>
                </a:solidFill>
                <a:latin typeface="Gotham"/>
                <a:cs typeface="Gotham Light" pitchFamily="50" charset="0"/>
              </a:rPr>
              <a:t>1. Chevening Scholars are also invited to a vast </a:t>
            </a:r>
            <a:r>
              <a:rPr lang="en-US" sz="2400" dirty="0" err="1">
                <a:solidFill>
                  <a:srgbClr val="003F72"/>
                </a:solidFill>
                <a:latin typeface="Gotham"/>
                <a:cs typeface="Gotham Light" pitchFamily="50" charset="0"/>
              </a:rPr>
              <a:t>programme</a:t>
            </a:r>
            <a:r>
              <a:rPr lang="en-US" sz="2400" dirty="0">
                <a:solidFill>
                  <a:srgbClr val="003F72"/>
                </a:solidFill>
                <a:latin typeface="Gotham"/>
                <a:cs typeface="Gotham Light" pitchFamily="50" charset="0"/>
              </a:rPr>
              <a:t> of </a:t>
            </a:r>
            <a:r>
              <a:rPr lang="en-US" sz="2400" dirty="0">
                <a:solidFill>
                  <a:srgbClr val="003F72"/>
                </a:solidFill>
                <a:latin typeface="Gotham"/>
                <a:cs typeface="Gotham Bold" pitchFamily="50" charset="0"/>
              </a:rPr>
              <a:t>exclusive networking events</a:t>
            </a:r>
            <a:r>
              <a:rPr lang="en-US" sz="2400" dirty="0">
                <a:solidFill>
                  <a:srgbClr val="003F72"/>
                </a:solidFill>
                <a:latin typeface="Gotham"/>
                <a:cs typeface="Gotham Light" pitchFamily="50" charset="0"/>
              </a:rPr>
              <a:t>, talks, trips across the UK, and volunteering opportunities.</a:t>
            </a:r>
          </a:p>
          <a:p>
            <a:pPr marL="285750" indent="-285750">
              <a:buFont typeface="Arial" panose="020B0604020202020204" pitchFamily="34" charset="0"/>
              <a:buChar char="•"/>
            </a:pPr>
            <a:endParaRPr lang="en-US" sz="2400" dirty="0">
              <a:solidFill>
                <a:srgbClr val="003F72"/>
              </a:solidFill>
              <a:latin typeface="Gotham"/>
              <a:cs typeface="Gotham Light" pitchFamily="50" charset="0"/>
            </a:endParaRPr>
          </a:p>
          <a:p>
            <a:r>
              <a:rPr lang="en-US" sz="2400" dirty="0">
                <a:solidFill>
                  <a:srgbClr val="003F72"/>
                </a:solidFill>
                <a:latin typeface="Gotham"/>
                <a:cs typeface="Gotham Light" pitchFamily="50" charset="0"/>
              </a:rPr>
              <a:t>2. On graduating, scholars join around</a:t>
            </a:r>
            <a:r>
              <a:rPr lang="en-US" sz="2400" dirty="0">
                <a:solidFill>
                  <a:srgbClr val="003F72"/>
                </a:solidFill>
                <a:latin typeface="Gotham"/>
                <a:cs typeface="Gotham Bold" pitchFamily="50" charset="0"/>
              </a:rPr>
              <a:t> 55,000 </a:t>
            </a:r>
            <a:r>
              <a:rPr lang="en-US" sz="2400" dirty="0">
                <a:solidFill>
                  <a:srgbClr val="003F72"/>
                </a:solidFill>
                <a:latin typeface="Gotham"/>
                <a:cs typeface="Gotham Light" pitchFamily="50" charset="0"/>
              </a:rPr>
              <a:t>other Chevening Alumni who together form an influential and highly </a:t>
            </a:r>
            <a:r>
              <a:rPr lang="en-US" sz="2400" dirty="0">
                <a:solidFill>
                  <a:srgbClr val="003F72"/>
                </a:solidFill>
                <a:latin typeface="Gotham"/>
                <a:cs typeface="Gotham Bold" pitchFamily="50" charset="0"/>
              </a:rPr>
              <a:t>regarded global network.</a:t>
            </a:r>
          </a:p>
          <a:p>
            <a:endParaRPr lang="en-GB" sz="3200" dirty="0">
              <a:solidFill>
                <a:schemeClr val="accent1">
                  <a:lumMod val="50000"/>
                </a:schemeClr>
              </a:solidFill>
              <a:latin typeface="Gotham"/>
            </a:endParaRPr>
          </a:p>
        </p:txBody>
      </p:sp>
      <p:sp>
        <p:nvSpPr>
          <p:cNvPr id="7" name="Footer Placeholder 5">
            <a:extLst>
              <a:ext uri="{FF2B5EF4-FFF2-40B4-BE49-F238E27FC236}">
                <a16:creationId xmlns:a16="http://schemas.microsoft.com/office/drawing/2014/main" id="{BD97764D-5DC2-AA2A-62C3-D4C18F3304A0}"/>
              </a:ext>
            </a:extLst>
          </p:cNvPr>
          <p:cNvSpPr>
            <a:spLocks noGrp="1"/>
          </p:cNvSpPr>
          <p:nvPr>
            <p:ph type="ftr" sz="quarter" idx="11"/>
          </p:nvPr>
        </p:nvSpPr>
        <p:spPr>
          <a:xfrm>
            <a:off x="4038600" y="6356350"/>
            <a:ext cx="4114800" cy="365125"/>
          </a:xfrm>
        </p:spPr>
        <p:txBody>
          <a:bodyPr/>
          <a:lstStyle/>
          <a:p>
            <a:r>
              <a:rPr lang="en-GB" sz="1800" dirty="0">
                <a:solidFill>
                  <a:schemeClr val="accent1">
                    <a:lumMod val="50000"/>
                  </a:schemeClr>
                </a:solidFill>
                <a:latin typeface="Gotham"/>
                <a:cs typeface="Gotham Light" pitchFamily="50" charset="0"/>
              </a:rPr>
              <a:t>chevening.org                                                         #GoPlacesWithChevening</a:t>
            </a:r>
          </a:p>
        </p:txBody>
      </p:sp>
    </p:spTree>
    <p:extLst>
      <p:ext uri="{BB962C8B-B14F-4D97-AF65-F5344CB8AC3E}">
        <p14:creationId xmlns:p14="http://schemas.microsoft.com/office/powerpoint/2010/main" val="533054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753351" y="357117"/>
            <a:ext cx="1018914" cy="1020833"/>
          </a:xfrm>
          <a:prstGeom prst="rect">
            <a:avLst/>
          </a:prstGeom>
        </p:spPr>
      </p:pic>
      <p:sp>
        <p:nvSpPr>
          <p:cNvPr id="11" name="TextBox 10">
            <a:extLst>
              <a:ext uri="{FF2B5EF4-FFF2-40B4-BE49-F238E27FC236}">
                <a16:creationId xmlns:a16="http://schemas.microsoft.com/office/drawing/2014/main" id="{059A503B-2BA7-CE77-7793-3E2FF1D9AC7B}"/>
              </a:ext>
            </a:extLst>
          </p:cNvPr>
          <p:cNvSpPr txBox="1"/>
          <p:nvPr/>
        </p:nvSpPr>
        <p:spPr>
          <a:xfrm>
            <a:off x="577215" y="1253838"/>
            <a:ext cx="7376160" cy="3785652"/>
          </a:xfrm>
          <a:prstGeom prst="rect">
            <a:avLst/>
          </a:prstGeom>
          <a:noFill/>
        </p:spPr>
        <p:txBody>
          <a:bodyPr wrap="square" rtlCol="0">
            <a:spAutoFit/>
          </a:bodyPr>
          <a:lstStyle/>
          <a:p>
            <a:r>
              <a:rPr lang="en-US" sz="3200" dirty="0">
                <a:solidFill>
                  <a:srgbClr val="003F72"/>
                </a:solidFill>
                <a:latin typeface="Gotham"/>
                <a:cs typeface="Gotham Light" pitchFamily="50" charset="0"/>
              </a:rPr>
              <a:t>Other exclusive opportunities in recent years have included:</a:t>
            </a:r>
          </a:p>
          <a:p>
            <a:endParaRPr lang="en-US" sz="2800" dirty="0">
              <a:solidFill>
                <a:srgbClr val="003F72"/>
              </a:solidFill>
              <a:latin typeface="Gotham"/>
              <a:cs typeface="Gotham Light" pitchFamily="50" charset="0"/>
            </a:endParaRPr>
          </a:p>
          <a:p>
            <a:pPr marL="285750" indent="-285750">
              <a:lnSpc>
                <a:spcPct val="150000"/>
              </a:lnSpc>
              <a:buFont typeface="Arial" panose="020B0604020202020204" pitchFamily="34" charset="0"/>
              <a:buChar char="•"/>
            </a:pPr>
            <a:r>
              <a:rPr lang="en-US" sz="2400" dirty="0">
                <a:solidFill>
                  <a:srgbClr val="003F72"/>
                </a:solidFill>
                <a:latin typeface="Gotham"/>
                <a:cs typeface="Gotham Light" pitchFamily="50" charset="0"/>
              </a:rPr>
              <a:t>Internships at the BBC World Service</a:t>
            </a:r>
          </a:p>
          <a:p>
            <a:pPr marL="285750" indent="-285750">
              <a:lnSpc>
                <a:spcPct val="150000"/>
              </a:lnSpc>
              <a:buFont typeface="Arial" panose="020B0604020202020204" pitchFamily="34" charset="0"/>
              <a:buChar char="•"/>
            </a:pPr>
            <a:r>
              <a:rPr lang="en-US" sz="2400" dirty="0">
                <a:solidFill>
                  <a:srgbClr val="003F72"/>
                </a:solidFill>
                <a:latin typeface="Gotham"/>
                <a:cs typeface="Gotham Light" pitchFamily="50" charset="0"/>
              </a:rPr>
              <a:t>Volunteering opportunities</a:t>
            </a:r>
          </a:p>
          <a:p>
            <a:pPr marL="285750" indent="-285750">
              <a:lnSpc>
                <a:spcPct val="150000"/>
              </a:lnSpc>
              <a:buFont typeface="Arial" panose="020B0604020202020204" pitchFamily="34" charset="0"/>
              <a:buChar char="•"/>
            </a:pPr>
            <a:r>
              <a:rPr lang="en-US" sz="2400" dirty="0">
                <a:solidFill>
                  <a:srgbClr val="003F72"/>
                </a:solidFill>
                <a:latin typeface="Gotham"/>
                <a:cs typeface="Gotham Light" pitchFamily="50" charset="0"/>
              </a:rPr>
              <a:t>Chevening Relay competition</a:t>
            </a:r>
          </a:p>
          <a:p>
            <a:endParaRPr lang="en-GB" sz="4000" dirty="0">
              <a:solidFill>
                <a:schemeClr val="accent1">
                  <a:lumMod val="50000"/>
                </a:schemeClr>
              </a:solidFill>
              <a:latin typeface="Gotham"/>
            </a:endParaRPr>
          </a:p>
        </p:txBody>
      </p:sp>
      <p:sp>
        <p:nvSpPr>
          <p:cNvPr id="7" name="Footer Placeholder 5">
            <a:extLst>
              <a:ext uri="{FF2B5EF4-FFF2-40B4-BE49-F238E27FC236}">
                <a16:creationId xmlns:a16="http://schemas.microsoft.com/office/drawing/2014/main" id="{D139433B-64AD-3733-CD6A-9F05DDCDA918}"/>
              </a:ext>
            </a:extLst>
          </p:cNvPr>
          <p:cNvSpPr>
            <a:spLocks noGrp="1"/>
          </p:cNvSpPr>
          <p:nvPr>
            <p:ph type="ftr" sz="quarter" idx="11"/>
          </p:nvPr>
        </p:nvSpPr>
        <p:spPr>
          <a:xfrm>
            <a:off x="4038600" y="6356350"/>
            <a:ext cx="4114800" cy="365125"/>
          </a:xfrm>
        </p:spPr>
        <p:txBody>
          <a:bodyPr/>
          <a:lstStyle/>
          <a:p>
            <a:r>
              <a:rPr lang="en-GB" sz="1800" dirty="0">
                <a:solidFill>
                  <a:schemeClr val="accent1">
                    <a:lumMod val="50000"/>
                  </a:schemeClr>
                </a:solidFill>
                <a:latin typeface="Gotham"/>
                <a:cs typeface="Gotham Light" pitchFamily="50" charset="0"/>
              </a:rPr>
              <a:t>chevening.org                                                         #GoPlacesWithChevening</a:t>
            </a:r>
          </a:p>
        </p:txBody>
      </p:sp>
    </p:spTree>
    <p:extLst>
      <p:ext uri="{BB962C8B-B14F-4D97-AF65-F5344CB8AC3E}">
        <p14:creationId xmlns:p14="http://schemas.microsoft.com/office/powerpoint/2010/main" val="3386451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886701" y="233005"/>
            <a:ext cx="1018914" cy="1020833"/>
          </a:xfrm>
          <a:prstGeom prst="rect">
            <a:avLst/>
          </a:prstGeom>
        </p:spPr>
      </p:pic>
      <p:sp>
        <p:nvSpPr>
          <p:cNvPr id="11" name="TextBox 10">
            <a:extLst>
              <a:ext uri="{FF2B5EF4-FFF2-40B4-BE49-F238E27FC236}">
                <a16:creationId xmlns:a16="http://schemas.microsoft.com/office/drawing/2014/main" id="{059A503B-2BA7-CE77-7793-3E2FF1D9AC7B}"/>
              </a:ext>
            </a:extLst>
          </p:cNvPr>
          <p:cNvSpPr txBox="1"/>
          <p:nvPr/>
        </p:nvSpPr>
        <p:spPr>
          <a:xfrm>
            <a:off x="577214" y="1253838"/>
            <a:ext cx="10146203" cy="4093428"/>
          </a:xfrm>
          <a:prstGeom prst="rect">
            <a:avLst/>
          </a:prstGeom>
          <a:noFill/>
        </p:spPr>
        <p:txBody>
          <a:bodyPr wrap="square" rtlCol="0">
            <a:spAutoFit/>
          </a:bodyPr>
          <a:lstStyle/>
          <a:p>
            <a:r>
              <a:rPr lang="en-GB" sz="3200" dirty="0">
                <a:solidFill>
                  <a:schemeClr val="accent1">
                    <a:lumMod val="50000"/>
                  </a:schemeClr>
                </a:solidFill>
                <a:latin typeface="Gotham"/>
              </a:rPr>
              <a:t>The Chevening Alumni community </a:t>
            </a:r>
          </a:p>
          <a:p>
            <a:endParaRPr lang="en-GB" sz="3000" dirty="0">
              <a:solidFill>
                <a:schemeClr val="accent1">
                  <a:lumMod val="50000"/>
                </a:schemeClr>
              </a:solidFill>
              <a:latin typeface="Gotham"/>
            </a:endParaRPr>
          </a:p>
          <a:p>
            <a:r>
              <a:rPr lang="en-US" sz="2400" dirty="0">
                <a:solidFill>
                  <a:srgbClr val="003F72"/>
                </a:solidFill>
                <a:latin typeface="Gotham"/>
                <a:cs typeface="Gotham Light" pitchFamily="50" charset="0"/>
              </a:rPr>
              <a:t>Chevening has been running since 1983 and Chevening Alumni form the backbone of the </a:t>
            </a:r>
            <a:r>
              <a:rPr lang="en-US" sz="2400" dirty="0" err="1">
                <a:solidFill>
                  <a:srgbClr val="003F72"/>
                </a:solidFill>
                <a:latin typeface="Gotham"/>
                <a:cs typeface="Gotham Light" pitchFamily="50" charset="0"/>
              </a:rPr>
              <a:t>programme</a:t>
            </a:r>
            <a:r>
              <a:rPr lang="en-US" sz="2400" dirty="0">
                <a:solidFill>
                  <a:srgbClr val="003F72"/>
                </a:solidFill>
                <a:latin typeface="Gotham"/>
                <a:cs typeface="Gotham Light" pitchFamily="50" charset="0"/>
              </a:rPr>
              <a:t>.</a:t>
            </a:r>
          </a:p>
          <a:p>
            <a:pPr marL="285750" indent="-285750">
              <a:buFont typeface="Arial" panose="020B0604020202020204" pitchFamily="34" charset="0"/>
              <a:buChar char="•"/>
            </a:pPr>
            <a:endParaRPr lang="en-US" sz="2400" dirty="0">
              <a:solidFill>
                <a:srgbClr val="003F72"/>
              </a:solidFill>
              <a:latin typeface="Gotham"/>
              <a:cs typeface="Gotham Light" pitchFamily="50" charset="0"/>
            </a:endParaRPr>
          </a:p>
          <a:p>
            <a:r>
              <a:rPr lang="en-US" sz="2400" dirty="0">
                <a:solidFill>
                  <a:srgbClr val="003F72"/>
                </a:solidFill>
                <a:latin typeface="Gotham"/>
                <a:cs typeface="Gotham Light" pitchFamily="50" charset="0"/>
              </a:rPr>
              <a:t>Numbering around 55,000 worldwide, our alumni constitute a highly-regarded global network of </a:t>
            </a:r>
            <a:r>
              <a:rPr lang="en-US" sz="2400" dirty="0">
                <a:solidFill>
                  <a:srgbClr val="003F72"/>
                </a:solidFill>
                <a:latin typeface="Gotham"/>
                <a:cs typeface="Gotham Bold" pitchFamily="50" charset="0"/>
              </a:rPr>
              <a:t>skilled professionals </a:t>
            </a:r>
            <a:r>
              <a:rPr lang="en-US" sz="2400" dirty="0">
                <a:solidFill>
                  <a:srgbClr val="003F72"/>
                </a:solidFill>
                <a:latin typeface="Gotham"/>
                <a:cs typeface="Gotham Light" pitchFamily="50" charset="0"/>
              </a:rPr>
              <a:t>working in a range of fields, including helping to tackle climate change, championing gender equality, working in journalism, business, law, and many other fields.</a:t>
            </a:r>
          </a:p>
          <a:p>
            <a:endParaRPr lang="en-GB" sz="3000" dirty="0">
              <a:solidFill>
                <a:schemeClr val="accent1">
                  <a:lumMod val="50000"/>
                </a:schemeClr>
              </a:solidFill>
              <a:latin typeface="Gotham"/>
            </a:endParaRPr>
          </a:p>
        </p:txBody>
      </p:sp>
      <p:sp>
        <p:nvSpPr>
          <p:cNvPr id="7" name="Footer Placeholder 5">
            <a:extLst>
              <a:ext uri="{FF2B5EF4-FFF2-40B4-BE49-F238E27FC236}">
                <a16:creationId xmlns:a16="http://schemas.microsoft.com/office/drawing/2014/main" id="{64D7AB43-0428-03F5-D7F1-A515E6B161F1}"/>
              </a:ext>
            </a:extLst>
          </p:cNvPr>
          <p:cNvSpPr>
            <a:spLocks noGrp="1"/>
          </p:cNvSpPr>
          <p:nvPr>
            <p:ph type="ftr" sz="quarter" idx="11"/>
          </p:nvPr>
        </p:nvSpPr>
        <p:spPr>
          <a:xfrm>
            <a:off x="4038600" y="6356350"/>
            <a:ext cx="4114800" cy="365125"/>
          </a:xfrm>
        </p:spPr>
        <p:txBody>
          <a:bodyPr/>
          <a:lstStyle/>
          <a:p>
            <a:r>
              <a:rPr lang="en-GB" sz="1800" dirty="0">
                <a:solidFill>
                  <a:schemeClr val="accent1">
                    <a:lumMod val="50000"/>
                  </a:schemeClr>
                </a:solidFill>
                <a:latin typeface="Gotham"/>
                <a:cs typeface="Gotham Light" pitchFamily="50" charset="0"/>
              </a:rPr>
              <a:t>chevening.org                                                         #GoPlacesWithChevening</a:t>
            </a:r>
          </a:p>
        </p:txBody>
      </p:sp>
    </p:spTree>
    <p:extLst>
      <p:ext uri="{BB962C8B-B14F-4D97-AF65-F5344CB8AC3E}">
        <p14:creationId xmlns:p14="http://schemas.microsoft.com/office/powerpoint/2010/main" val="1445906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object 2">
            <a:extLst>
              <a:ext uri="{FF2B5EF4-FFF2-40B4-BE49-F238E27FC236}">
                <a16:creationId xmlns:a16="http://schemas.microsoft.com/office/drawing/2014/main" id="{7E2D55FB-AF98-CE78-DAF5-4A1598BF93E2}"/>
              </a:ext>
            </a:extLst>
          </p:cNvPr>
          <p:cNvPicPr/>
          <p:nvPr/>
        </p:nvPicPr>
        <p:blipFill>
          <a:blip r:embed="rId2" cstate="screen">
            <a:extLst>
              <a:ext uri="{28A0092B-C50C-407E-A947-70E740481C1C}">
                <a14:useLocalDpi xmlns:a14="http://schemas.microsoft.com/office/drawing/2010/main"/>
              </a:ext>
            </a:extLst>
          </a:blip>
          <a:stretch>
            <a:fillRect/>
          </a:stretch>
        </p:blipFill>
        <p:spPr>
          <a:xfrm>
            <a:off x="-11190" y="11105"/>
            <a:ext cx="4905984" cy="1242733"/>
          </a:xfrm>
          <a:prstGeom prst="rect">
            <a:avLst/>
          </a:prstGeom>
        </p:spPr>
      </p:pic>
      <p:pic>
        <p:nvPicPr>
          <p:cNvPr id="5" name="object 2">
            <a:extLst>
              <a:ext uri="{FF2B5EF4-FFF2-40B4-BE49-F238E27FC236}">
                <a16:creationId xmlns:a16="http://schemas.microsoft.com/office/drawing/2014/main" id="{D39D24B0-5759-0AF6-4A52-1192A2CC7CF0}"/>
              </a:ext>
            </a:extLst>
          </p:cNvPr>
          <p:cNvPicPr/>
          <p:nvPr/>
        </p:nvPicPr>
        <p:blipFill>
          <a:blip r:embed="rId2" cstate="screen">
            <a:extLst>
              <a:ext uri="{28A0092B-C50C-407E-A947-70E740481C1C}">
                <a14:useLocalDpi xmlns:a14="http://schemas.microsoft.com/office/drawing/2010/main"/>
              </a:ext>
            </a:extLst>
          </a:blip>
          <a:stretch>
            <a:fillRect/>
          </a:stretch>
        </p:blipFill>
        <p:spPr>
          <a:xfrm rot="10800000">
            <a:off x="7286016" y="5615267"/>
            <a:ext cx="4905984" cy="1242733"/>
          </a:xfrm>
          <a:prstGeom prst="rect">
            <a:avLst/>
          </a:prstGeom>
        </p:spPr>
      </p:pic>
      <p:pic>
        <p:nvPicPr>
          <p:cNvPr id="10" name="Picture 9" descr="Text&#10;&#10;Description automatically generated">
            <a:extLst>
              <a:ext uri="{FF2B5EF4-FFF2-40B4-BE49-F238E27FC236}">
                <a16:creationId xmlns:a16="http://schemas.microsoft.com/office/drawing/2014/main" id="{B1D5FAEE-3075-2450-FDC4-75CD4852A6A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810875" y="266508"/>
            <a:ext cx="1018914" cy="1020833"/>
          </a:xfrm>
          <a:prstGeom prst="rect">
            <a:avLst/>
          </a:prstGeom>
        </p:spPr>
      </p:pic>
      <p:sp>
        <p:nvSpPr>
          <p:cNvPr id="2" name="TextBox 1">
            <a:extLst>
              <a:ext uri="{FF2B5EF4-FFF2-40B4-BE49-F238E27FC236}">
                <a16:creationId xmlns:a16="http://schemas.microsoft.com/office/drawing/2014/main" id="{A1D531AB-FC73-ADF5-3E92-382961AF8D6E}"/>
              </a:ext>
            </a:extLst>
          </p:cNvPr>
          <p:cNvSpPr txBox="1"/>
          <p:nvPr/>
        </p:nvSpPr>
        <p:spPr>
          <a:xfrm>
            <a:off x="581025" y="1221801"/>
            <a:ext cx="10229850" cy="584775"/>
          </a:xfrm>
          <a:prstGeom prst="rect">
            <a:avLst/>
          </a:prstGeom>
          <a:noFill/>
        </p:spPr>
        <p:txBody>
          <a:bodyPr wrap="square" rtlCol="0">
            <a:spAutoFit/>
          </a:bodyPr>
          <a:lstStyle/>
          <a:p>
            <a:r>
              <a:rPr lang="en-GB" sz="3200" dirty="0">
                <a:solidFill>
                  <a:schemeClr val="accent1">
                    <a:lumMod val="50000"/>
                  </a:schemeClr>
                </a:solidFill>
                <a:latin typeface="Gotham"/>
              </a:rPr>
              <a:t>Online application form </a:t>
            </a:r>
          </a:p>
        </p:txBody>
      </p:sp>
      <p:sp>
        <p:nvSpPr>
          <p:cNvPr id="3" name="TextBox 2">
            <a:extLst>
              <a:ext uri="{FF2B5EF4-FFF2-40B4-BE49-F238E27FC236}">
                <a16:creationId xmlns:a16="http://schemas.microsoft.com/office/drawing/2014/main" id="{D95BD2C5-BE9D-7359-5CDC-3740A63510C2}"/>
              </a:ext>
            </a:extLst>
          </p:cNvPr>
          <p:cNvSpPr txBox="1"/>
          <p:nvPr/>
        </p:nvSpPr>
        <p:spPr>
          <a:xfrm>
            <a:off x="699583" y="2251452"/>
            <a:ext cx="3876675" cy="2923877"/>
          </a:xfrm>
          <a:prstGeom prst="rect">
            <a:avLst/>
          </a:prstGeom>
          <a:noFill/>
        </p:spPr>
        <p:txBody>
          <a:bodyPr wrap="square" rtlCol="0">
            <a:spAutoFit/>
          </a:bodyPr>
          <a:lstStyle/>
          <a:p>
            <a:r>
              <a:rPr lang="en-US" sz="2000" b="1" dirty="0">
                <a:solidFill>
                  <a:srgbClr val="003F72"/>
                </a:solidFill>
                <a:latin typeface="Gotham Bold" pitchFamily="50" charset="0"/>
                <a:cs typeface="Gotham Bold" pitchFamily="50" charset="0"/>
              </a:rPr>
              <a:t>Leadership and influencing</a:t>
            </a:r>
          </a:p>
          <a:p>
            <a:pPr marL="285750" indent="-285750">
              <a:buFont typeface="Arial" panose="020B0604020202020204" pitchFamily="34" charset="0"/>
              <a:buChar char="•"/>
            </a:pPr>
            <a:r>
              <a:rPr lang="en-US" dirty="0">
                <a:solidFill>
                  <a:srgbClr val="003F72"/>
                </a:solidFill>
                <a:latin typeface="Gotham Light" pitchFamily="50" charset="0"/>
                <a:cs typeface="Gotham Light" pitchFamily="50" charset="0"/>
              </a:rPr>
              <a:t>Explain leadership and influencing qualities using clear examples</a:t>
            </a:r>
          </a:p>
          <a:p>
            <a:endParaRPr lang="en-US" dirty="0">
              <a:solidFill>
                <a:srgbClr val="003F72"/>
              </a:solidFill>
              <a:latin typeface="Gotham Light" pitchFamily="50" charset="0"/>
              <a:cs typeface="Gotham Light" pitchFamily="50" charset="0"/>
            </a:endParaRPr>
          </a:p>
          <a:p>
            <a:r>
              <a:rPr lang="en-US" sz="2000" b="1" dirty="0">
                <a:solidFill>
                  <a:srgbClr val="003F72"/>
                </a:solidFill>
                <a:latin typeface="Gotham Bold" pitchFamily="50" charset="0"/>
                <a:cs typeface="Gotham Bold" pitchFamily="50" charset="0"/>
              </a:rPr>
              <a:t>Networking</a:t>
            </a:r>
          </a:p>
          <a:p>
            <a:pPr marL="285750" indent="-285750">
              <a:buFont typeface="Arial" panose="020B0604020202020204" pitchFamily="34" charset="0"/>
              <a:buChar char="•"/>
            </a:pPr>
            <a:r>
              <a:rPr lang="en-US" dirty="0">
                <a:solidFill>
                  <a:srgbClr val="003F72"/>
                </a:solidFill>
                <a:latin typeface="Gotham Light" pitchFamily="50" charset="0"/>
                <a:cs typeface="Gotham Light" pitchFamily="50" charset="0"/>
              </a:rPr>
              <a:t>Think about how you will build a global professional network and establish links in the UK</a:t>
            </a:r>
          </a:p>
          <a:p>
            <a:endParaRPr lang="en-GB" dirty="0"/>
          </a:p>
        </p:txBody>
      </p:sp>
      <p:sp>
        <p:nvSpPr>
          <p:cNvPr id="7" name="TextBox 6">
            <a:extLst>
              <a:ext uri="{FF2B5EF4-FFF2-40B4-BE49-F238E27FC236}">
                <a16:creationId xmlns:a16="http://schemas.microsoft.com/office/drawing/2014/main" id="{EDA76DC8-4842-35E9-2CDB-A749130B99F8}"/>
              </a:ext>
            </a:extLst>
          </p:cNvPr>
          <p:cNvSpPr txBox="1"/>
          <p:nvPr/>
        </p:nvSpPr>
        <p:spPr>
          <a:xfrm>
            <a:off x="5695950" y="2251452"/>
            <a:ext cx="4181475" cy="3447098"/>
          </a:xfrm>
          <a:prstGeom prst="rect">
            <a:avLst/>
          </a:prstGeom>
          <a:noFill/>
        </p:spPr>
        <p:txBody>
          <a:bodyPr wrap="square" rtlCol="0">
            <a:spAutoFit/>
          </a:bodyPr>
          <a:lstStyle/>
          <a:p>
            <a:r>
              <a:rPr lang="en-US" sz="2000" b="1" dirty="0">
                <a:solidFill>
                  <a:srgbClr val="003F72"/>
                </a:solidFill>
                <a:latin typeface="Gotham Bold" pitchFamily="50" charset="0"/>
                <a:cs typeface="Gotham Bold" pitchFamily="50" charset="0"/>
              </a:rPr>
              <a:t>Study in the UK</a:t>
            </a:r>
          </a:p>
          <a:p>
            <a:pPr marL="285750" indent="-285750">
              <a:buFont typeface="Arial" panose="020B0604020202020204" pitchFamily="34" charset="0"/>
              <a:buChar char="•"/>
            </a:pPr>
            <a:r>
              <a:rPr lang="en-US" dirty="0">
                <a:solidFill>
                  <a:srgbClr val="003F72"/>
                </a:solidFill>
                <a:latin typeface="Gotham Light" pitchFamily="50" charset="0"/>
                <a:cs typeface="Gotham Light" pitchFamily="50" charset="0"/>
              </a:rPr>
              <a:t>Explain how your experience is relevant to your chosen courses those choices will allow to achieve your career goals</a:t>
            </a:r>
          </a:p>
          <a:p>
            <a:endParaRPr lang="en-US" dirty="0">
              <a:solidFill>
                <a:srgbClr val="003F72"/>
              </a:solidFill>
              <a:latin typeface="Gotham Light" pitchFamily="50" charset="0"/>
              <a:cs typeface="Gotham Light" pitchFamily="50" charset="0"/>
            </a:endParaRPr>
          </a:p>
          <a:p>
            <a:r>
              <a:rPr lang="en-US" sz="2000" b="1" dirty="0">
                <a:solidFill>
                  <a:srgbClr val="003F72"/>
                </a:solidFill>
                <a:latin typeface="Gotham Bold" pitchFamily="50" charset="0"/>
                <a:cs typeface="Gotham Bold" pitchFamily="50" charset="0"/>
              </a:rPr>
              <a:t>Career plan</a:t>
            </a:r>
          </a:p>
          <a:p>
            <a:pPr marL="285750" indent="-285750">
              <a:buFont typeface="Arial" panose="020B0604020202020204" pitchFamily="34" charset="0"/>
              <a:buChar char="•"/>
            </a:pPr>
            <a:r>
              <a:rPr lang="en-US" dirty="0">
                <a:solidFill>
                  <a:srgbClr val="003F72"/>
                </a:solidFill>
                <a:latin typeface="Gotham Light" pitchFamily="50" charset="0"/>
                <a:cs typeface="Gotham Light" pitchFamily="50" charset="0"/>
              </a:rPr>
              <a:t>Explain what your short/long term career goals are. How you will achieve them and how will they benefit your home country?</a:t>
            </a:r>
          </a:p>
          <a:p>
            <a:endParaRPr lang="en-GB" dirty="0"/>
          </a:p>
        </p:txBody>
      </p:sp>
      <p:sp>
        <p:nvSpPr>
          <p:cNvPr id="9" name="Footer Placeholder 5">
            <a:extLst>
              <a:ext uri="{FF2B5EF4-FFF2-40B4-BE49-F238E27FC236}">
                <a16:creationId xmlns:a16="http://schemas.microsoft.com/office/drawing/2014/main" id="{3413ADCE-257A-086E-D6CD-412873E02DE0}"/>
              </a:ext>
            </a:extLst>
          </p:cNvPr>
          <p:cNvSpPr>
            <a:spLocks noGrp="1"/>
          </p:cNvSpPr>
          <p:nvPr>
            <p:ph type="ftr" sz="quarter" idx="11"/>
          </p:nvPr>
        </p:nvSpPr>
        <p:spPr>
          <a:xfrm>
            <a:off x="4038600" y="6356350"/>
            <a:ext cx="4114800" cy="365125"/>
          </a:xfrm>
        </p:spPr>
        <p:txBody>
          <a:bodyPr/>
          <a:lstStyle/>
          <a:p>
            <a:r>
              <a:rPr lang="en-GB" sz="1800" dirty="0">
                <a:solidFill>
                  <a:schemeClr val="accent1">
                    <a:lumMod val="50000"/>
                  </a:schemeClr>
                </a:solidFill>
                <a:latin typeface="Gotham"/>
                <a:cs typeface="Gotham Light" pitchFamily="50" charset="0"/>
              </a:rPr>
              <a:t>chevening.org                                                         #GoPlacesWithChevening</a:t>
            </a:r>
          </a:p>
        </p:txBody>
      </p:sp>
    </p:spTree>
    <p:extLst>
      <p:ext uri="{BB962C8B-B14F-4D97-AF65-F5344CB8AC3E}">
        <p14:creationId xmlns:p14="http://schemas.microsoft.com/office/powerpoint/2010/main" val="19030199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DEF18272EA81438ED8B36F9E46A153" ma:contentTypeVersion="18" ma:contentTypeDescription="Create a new document." ma:contentTypeScope="" ma:versionID="a48daa2c8672b7329e7142b8f5f5863f">
  <xsd:schema xmlns:xsd="http://www.w3.org/2001/XMLSchema" xmlns:xs="http://www.w3.org/2001/XMLSchema" xmlns:p="http://schemas.microsoft.com/office/2006/metadata/properties" xmlns:ns1="http://schemas.microsoft.com/sharepoint/v3" xmlns:ns3="b5940cda-3ecc-4387-a6b1-c6c0ae385aca" xmlns:ns4="b3a73f4f-6fc5-4ea0-a73d-1bfd3d3c4506" targetNamespace="http://schemas.microsoft.com/office/2006/metadata/properties" ma:root="true" ma:fieldsID="a2a7f149cb298404550bb5d4f4bc2259" ns1:_="" ns3:_="" ns4:_="">
    <xsd:import namespace="http://schemas.microsoft.com/sharepoint/v3"/>
    <xsd:import namespace="b5940cda-3ecc-4387-a6b1-c6c0ae385aca"/>
    <xsd:import namespace="b3a73f4f-6fc5-4ea0-a73d-1bfd3d3c4506"/>
    <xsd:element name="properties">
      <xsd:complexType>
        <xsd:sequence>
          <xsd:element name="documentManagement">
            <xsd:complexType>
              <xsd:all>
                <xsd:element ref="ns1:_ip_UnifiedCompliancePolicyProperties" minOccurs="0"/>
                <xsd:element ref="ns1:_ip_UnifiedCompliancePolicyUIAction" minOccurs="0"/>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element ref="ns3:MediaServiceAutoKeyPoints" minOccurs="0"/>
                <xsd:element ref="ns3:MediaServiceKeyPoints" minOccurs="0"/>
                <xsd:element ref="ns3:MediaLengthInSeconds" minOccurs="0"/>
                <xsd:element ref="ns3:_activity" minOccurs="0"/>
                <xsd:element ref="ns4:SharedWithUsers" minOccurs="0"/>
                <xsd:element ref="ns4:SharedWithDetails" minOccurs="0"/>
                <xsd:element ref="ns4:SharingHintHash"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5940cda-3ecc-4387-a6b1-c6c0ae385ac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_activity" ma:index="21" nillable="true" ma:displayName="_activity" ma:hidden="true" ma:internalName="_activity">
      <xsd:simpleType>
        <xsd:restriction base="dms:Note"/>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3a73f4f-6fc5-4ea0-a73d-1bfd3d3c4506" elementFormDefault="qualified">
    <xsd:import namespace="http://schemas.microsoft.com/office/2006/documentManagement/types"/>
    <xsd:import namespace="http://schemas.microsoft.com/office/infopath/2007/PartnerControls"/>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SharingHintHash" ma:index="2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activity xmlns="b5940cda-3ecc-4387-a6b1-c6c0ae385aca"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966E0460-F840-4180-8417-032739332EBD}">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 ds:uri="b5940cda-3ecc-4387-a6b1-c6c0ae385aca"/>
    <ds:schemaRef ds:uri="b3a73f4f-6fc5-4ea0-a73d-1bfd3d3c4506"/>
  </ds:schemaRefs>
</ds:datastoreItem>
</file>

<file path=customXml/itemProps2.xml><?xml version="1.0" encoding="utf-8"?>
<ds:datastoreItem xmlns:ds="http://schemas.openxmlformats.org/officeDocument/2006/customXml" ds:itemID="{4B0DC540-1172-4143-A4B1-081EEE00223C}">
  <ds:schemaRefs>
    <ds:schemaRef ds:uri="http://schemas.microsoft.com/sharepoint/v3/contenttype/forms"/>
  </ds:schemaRefs>
</ds:datastoreItem>
</file>

<file path=customXml/itemProps3.xml><?xml version="1.0" encoding="utf-8"?>
<ds:datastoreItem xmlns:ds="http://schemas.openxmlformats.org/officeDocument/2006/customXml" ds:itemID="{9F80F968-0403-418C-AE30-25391858AAA2}">
  <ds:schemaRefs>
    <ds:schemaRef ds:uri="http://schemas.microsoft.com/office/2006/metadata/properties"/>
    <ds:schemaRef ds:uri="http://www.w3.org/2000/xmlns/"/>
    <ds:schemaRef ds:uri="http://schemas.microsoft.com/sharepoint/v3"/>
    <ds:schemaRef ds:uri="http://www.w3.org/2001/XMLSchema-instance"/>
    <ds:schemaRef ds:uri="b5940cda-3ecc-4387-a6b1-c6c0ae385aca"/>
  </ds:schemaRefs>
</ds:datastoreItem>
</file>

<file path=docProps/app.xml><?xml version="1.0" encoding="utf-8"?>
<Properties xmlns="http://schemas.openxmlformats.org/officeDocument/2006/extended-properties" xmlns:vt="http://schemas.openxmlformats.org/officeDocument/2006/docPropsVTypes">
  <TotalTime>303</TotalTime>
  <Words>1006</Words>
  <Application>Microsoft Office PowerPoint</Application>
  <PresentationFormat>Widescreen</PresentationFormat>
  <Paragraphs>135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Ellen Bramley</dc:creator>
  <cp:lastModifiedBy>Guest User</cp:lastModifiedBy>
  <cp:revision>16</cp:revision>
  <dcterms:created xsi:type="dcterms:W3CDTF">2022-06-09T15:37:50Z</dcterms:created>
  <dcterms:modified xsi:type="dcterms:W3CDTF">2023-10-07T12:26:38Z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0x010100E1DEF18272EA81438ED8B36F9E46A153</vt:lpwstr>
  </property>
</Properties>
</file>